
<file path=[Content_Types].xml><?xml version="1.0" encoding="utf-8"?>
<Types xmlns="http://schemas.openxmlformats.org/package/2006/content-types">
  <Default Extension="bin" ContentType="application/vnd.openxmlformats-officedocument.oleObject"/>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6" r:id="rId1"/>
  </p:sldMasterIdLst>
  <p:notesMasterIdLst>
    <p:notesMasterId r:id="rId42"/>
  </p:notesMasterIdLst>
  <p:sldIdLst>
    <p:sldId id="358" r:id="rId2"/>
    <p:sldId id="257" r:id="rId3"/>
    <p:sldId id="258" r:id="rId4"/>
    <p:sldId id="271" r:id="rId5"/>
    <p:sldId id="327" r:id="rId6"/>
    <p:sldId id="274" r:id="rId7"/>
    <p:sldId id="329" r:id="rId8"/>
    <p:sldId id="330" r:id="rId9"/>
    <p:sldId id="356" r:id="rId10"/>
    <p:sldId id="332" r:id="rId11"/>
    <p:sldId id="333" r:id="rId12"/>
    <p:sldId id="348" r:id="rId13"/>
    <p:sldId id="336" r:id="rId14"/>
    <p:sldId id="337" r:id="rId15"/>
    <p:sldId id="282" r:id="rId16"/>
    <p:sldId id="283" r:id="rId17"/>
    <p:sldId id="284" r:id="rId18"/>
    <p:sldId id="285" r:id="rId19"/>
    <p:sldId id="286" r:id="rId20"/>
    <p:sldId id="349" r:id="rId21"/>
    <p:sldId id="351" r:id="rId22"/>
    <p:sldId id="338" r:id="rId23"/>
    <p:sldId id="293" r:id="rId24"/>
    <p:sldId id="339" r:id="rId25"/>
    <p:sldId id="294" r:id="rId26"/>
    <p:sldId id="340" r:id="rId27"/>
    <p:sldId id="357" r:id="rId28"/>
    <p:sldId id="300" r:id="rId29"/>
    <p:sldId id="342" r:id="rId30"/>
    <p:sldId id="352" r:id="rId31"/>
    <p:sldId id="355" r:id="rId32"/>
    <p:sldId id="315" r:id="rId33"/>
    <p:sldId id="316" r:id="rId34"/>
    <p:sldId id="317" r:id="rId35"/>
    <p:sldId id="318" r:id="rId36"/>
    <p:sldId id="353" r:id="rId37"/>
    <p:sldId id="354" r:id="rId38"/>
    <p:sldId id="322" r:id="rId39"/>
    <p:sldId id="323" r:id="rId40"/>
    <p:sldId id="324" r:id="rId4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08">
          <p15:clr>
            <a:srgbClr val="A4A3A4"/>
          </p15:clr>
        </p15:guide>
        <p15:guide id="2" pos="312" userDrawn="1">
          <p15:clr>
            <a:srgbClr val="A4A3A4"/>
          </p15:clr>
        </p15:guide>
        <p15:guide id="3" orient="horz" pos="81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124E53C-9014-46E5-9B20-32E874912CD7}">
  <a:tblStyle styleId="{6124E53C-9014-46E5-9B20-32E874912CD7}"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34" autoAdjust="0"/>
    <p:restoredTop sz="86395" autoAdjust="0"/>
  </p:normalViewPr>
  <p:slideViewPr>
    <p:cSldViewPr snapToGrid="0">
      <p:cViewPr varScale="1">
        <p:scale>
          <a:sx n="110" d="100"/>
          <a:sy n="110" d="100"/>
        </p:scale>
        <p:origin x="2512" y="168"/>
      </p:cViewPr>
      <p:guideLst>
        <p:guide orient="horz" pos="1008"/>
        <p:guide pos="312"/>
        <p:guide orient="horz" pos="816"/>
      </p:guideLst>
    </p:cSldViewPr>
  </p:slideViewPr>
  <p:outlineViewPr>
    <p:cViewPr>
      <p:scale>
        <a:sx n="33" d="100"/>
        <a:sy n="33" d="100"/>
      </p:scale>
      <p:origin x="0" y="-23610"/>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 Id="rId4" Type="http://schemas.openxmlformats.org/officeDocument/2006/relationships/image" Target="../media/image35.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9319725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dirty="0">
                <a:solidFill>
                  <a:schemeClr val="dk1"/>
                </a:solidFill>
                <a:latin typeface="Arial"/>
                <a:ea typeface="Arial"/>
                <a:cs typeface="Arial"/>
                <a:sym typeface="Arial"/>
              </a:rPr>
              <a:t>If this PowerPoint presentation contains mathematical equations, you may need to check that your computer has the following installed:</a:t>
            </a:r>
            <a:endParaRPr dirty="0"/>
          </a:p>
          <a:p>
            <a:pPr marL="0" marR="0" lvl="0" indent="0" algn="l" rtl="0">
              <a:lnSpc>
                <a:spcPct val="100000"/>
              </a:lnSpc>
              <a:spcBef>
                <a:spcPts val="0"/>
              </a:spcBef>
              <a:spcAft>
                <a:spcPts val="0"/>
              </a:spcAft>
              <a:buClr>
                <a:schemeClr val="dk1"/>
              </a:buClr>
              <a:buSzPts val="1200"/>
              <a:buFont typeface="Arial"/>
              <a:buNone/>
            </a:pPr>
            <a:r>
              <a:rPr lang="en-US" sz="1200" b="0" i="0" u="none" strike="noStrike" cap="none" dirty="0">
                <a:solidFill>
                  <a:schemeClr val="dk1"/>
                </a:solidFill>
                <a:latin typeface="Arial"/>
                <a:ea typeface="Arial"/>
                <a:cs typeface="Arial"/>
                <a:sym typeface="Arial"/>
              </a:rPr>
              <a:t>1) MathType Plugin</a:t>
            </a:r>
            <a:endParaRPr dirty="0"/>
          </a:p>
          <a:p>
            <a:pPr marL="0" marR="0" lvl="0" indent="0" algn="l" rtl="0">
              <a:lnSpc>
                <a:spcPct val="100000"/>
              </a:lnSpc>
              <a:spcBef>
                <a:spcPts val="0"/>
              </a:spcBef>
              <a:spcAft>
                <a:spcPts val="0"/>
              </a:spcAft>
              <a:buClr>
                <a:schemeClr val="dk1"/>
              </a:buClr>
              <a:buSzPts val="1200"/>
              <a:buFont typeface="Arial"/>
              <a:buNone/>
            </a:pPr>
            <a:r>
              <a:rPr lang="en-US" sz="1200" b="0" i="0" u="none" strike="noStrike" cap="none" dirty="0">
                <a:solidFill>
                  <a:schemeClr val="dk1"/>
                </a:solidFill>
                <a:latin typeface="Arial"/>
                <a:ea typeface="Arial"/>
                <a:cs typeface="Arial"/>
                <a:sym typeface="Arial"/>
              </a:rPr>
              <a:t>2) Math Player (free versions available)</a:t>
            </a:r>
            <a:endParaRPr dirty="0"/>
          </a:p>
          <a:p>
            <a:pPr marL="0" marR="0" lvl="0" indent="0" algn="l" rtl="0">
              <a:lnSpc>
                <a:spcPct val="100000"/>
              </a:lnSpc>
              <a:spcBef>
                <a:spcPts val="0"/>
              </a:spcBef>
              <a:spcAft>
                <a:spcPts val="0"/>
              </a:spcAft>
              <a:buClr>
                <a:schemeClr val="dk1"/>
              </a:buClr>
              <a:buSzPts val="1200"/>
              <a:buFont typeface="Arial"/>
              <a:buNone/>
            </a:pPr>
            <a:r>
              <a:rPr lang="en-US" sz="1200" b="0" i="0" u="none" strike="noStrike" cap="none" dirty="0">
                <a:solidFill>
                  <a:schemeClr val="dk1"/>
                </a:solidFill>
                <a:latin typeface="Arial"/>
                <a:ea typeface="Arial"/>
                <a:cs typeface="Arial"/>
                <a:sym typeface="Arial"/>
              </a:rPr>
              <a:t>3) NVDA Reader (free versions available)</a:t>
            </a:r>
            <a:endParaRPr sz="1200" b="0" i="0" u="none" strike="noStrike" cap="none" dirty="0">
              <a:solidFill>
                <a:schemeClr val="dk1"/>
              </a:solidFill>
              <a:latin typeface="Arial"/>
              <a:ea typeface="Arial"/>
              <a:cs typeface="Arial"/>
              <a:sym typeface="Arial"/>
            </a:endParaRPr>
          </a:p>
        </p:txBody>
      </p:sp>
      <p:sp>
        <p:nvSpPr>
          <p:cNvPr id="210" name="Google Shape;210;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a:t>
            </a:fld>
            <a:endParaRPr kumimoji="0" sz="12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7482426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1" name="Google Shape;411;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0667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7" name="Google Shape;417;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3618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9283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75150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7" name="Google Shape;467;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9066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3" name="Google Shape;473;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0129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3" name="Google Shape;473;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92914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7" name="Google Shape;517;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31174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p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1" name="Google Shape;651;p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6085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7" name="Google Shape;657;p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9464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56533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4" name="Google Shape;664;p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60746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p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marR="0" lvl="1" indent="0" algn="l" rtl="0">
              <a:spcAft>
                <a:spcPts val="0"/>
              </a:spcAft>
              <a:buClr>
                <a:srgbClr val="007FA3"/>
              </a:buClr>
              <a:buSzPts val="2000"/>
              <a:buFont typeface="Arial"/>
              <a:buNone/>
            </a:pPr>
            <a:endParaRPr lang="en-US" sz="2000" b="0" i="0" u="none" strike="noStrike" cap="none" dirty="0">
              <a:solidFill>
                <a:srgbClr val="000000"/>
              </a:solidFill>
              <a:latin typeface="Arial"/>
              <a:ea typeface="Arial"/>
              <a:cs typeface="Arial"/>
              <a:sym typeface="Arial"/>
            </a:endParaRPr>
          </a:p>
        </p:txBody>
      </p:sp>
      <p:sp>
        <p:nvSpPr>
          <p:cNvPr id="672" name="Google Shape;672;p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70736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p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1" name="Google Shape;711;p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5187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p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7" name="Google Shape;717;p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74983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p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6" name="Google Shape;726;p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236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0866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4511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929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8246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4" name="Google Shape;384;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2064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1" name="Google Shape;391;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2163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1" name="Google Shape;401;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94388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Chapter Opener">
  <p:cSld name="Chapter Opener">
    <p:spTree>
      <p:nvGrpSpPr>
        <p:cNvPr id="1" name="Shape 18"/>
        <p:cNvGrpSpPr/>
        <p:nvPr/>
      </p:nvGrpSpPr>
      <p:grpSpPr>
        <a:xfrm>
          <a:off x="0" y="0"/>
          <a:ext cx="0" cy="0"/>
          <a:chOff x="0" y="0"/>
          <a:chExt cx="0" cy="0"/>
        </a:xfrm>
      </p:grpSpPr>
      <p:sp>
        <p:nvSpPr>
          <p:cNvPr id="19" name="Google Shape;19;p2"/>
          <p:cNvSpPr txBox="1">
            <a:spLocks noGrp="1"/>
          </p:cNvSpPr>
          <p:nvPr>
            <p:ph type="title"/>
          </p:nvPr>
        </p:nvSpPr>
        <p:spPr>
          <a:xfrm>
            <a:off x="457200" y="215372"/>
            <a:ext cx="8229600" cy="622828"/>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body" idx="1"/>
          </p:nvPr>
        </p:nvSpPr>
        <p:spPr>
          <a:xfrm>
            <a:off x="457200" y="816430"/>
            <a:ext cx="8229600" cy="47897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Clr>
                <a:srgbClr val="007FA3"/>
              </a:buClr>
              <a:buSzPts val="2000"/>
              <a:buFont typeface="Arial"/>
              <a:buNone/>
              <a:defRPr sz="2000" b="0" i="0" u="none" strike="noStrike" cap="none">
                <a:solidFill>
                  <a:srgbClr val="007FA3"/>
                </a:solidFill>
                <a:latin typeface="Arial"/>
                <a:ea typeface="Arial"/>
                <a:cs typeface="Arial"/>
                <a:sym typeface="Arial"/>
              </a:defRPr>
            </a:lvl1pPr>
            <a:lvl2pPr marL="914400" marR="0" lvl="1"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2pPr>
            <a:lvl3pPr marL="1371600" marR="0" lvl="2" indent="-228600" algn="l" rtl="0">
              <a:spcBef>
                <a:spcPts val="0"/>
              </a:spcBef>
              <a:spcAft>
                <a:spcPts val="0"/>
              </a:spcAft>
              <a:buClr>
                <a:srgbClr val="007FA3"/>
              </a:buClr>
              <a:buSzPts val="2400"/>
              <a:buFont typeface="Noto Sans Symbols"/>
              <a:buNone/>
              <a:defRPr sz="2400" b="0" i="0" u="none" strike="noStrike" cap="none">
                <a:solidFill>
                  <a:schemeClr val="lt1"/>
                </a:solidFill>
                <a:latin typeface="Arial"/>
                <a:ea typeface="Arial"/>
                <a:cs typeface="Arial"/>
                <a:sym typeface="Arial"/>
              </a:defRPr>
            </a:lvl3pPr>
            <a:lvl4pPr marL="1828800" marR="0" lvl="3"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4pPr>
            <a:lvl5pPr marL="2286000" marR="0" lvl="4"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5pPr>
            <a:lvl6pPr marL="2743200" marR="0" lvl="5"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6pPr>
            <a:lvl7pPr marL="3200400" marR="0" lvl="6"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7pPr>
            <a:lvl8pPr marL="3657600" marR="0" lvl="7"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8pPr>
            <a:lvl9pPr marL="4114800" marR="0" lvl="8"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9pPr>
          </a:lstStyle>
          <a:p>
            <a:endParaRPr/>
          </a:p>
        </p:txBody>
      </p:sp>
      <p:sp>
        <p:nvSpPr>
          <p:cNvPr id="21" name="Google Shape;21;p2"/>
          <p:cNvSpPr txBox="1">
            <a:spLocks noGrp="1"/>
          </p:cNvSpPr>
          <p:nvPr>
            <p:ph type="body" idx="2"/>
          </p:nvPr>
        </p:nvSpPr>
        <p:spPr>
          <a:xfrm>
            <a:off x="5029200" y="1600201"/>
            <a:ext cx="3657600" cy="1600199"/>
          </a:xfrm>
          <a:prstGeom prst="rect">
            <a:avLst/>
          </a:prstGeom>
          <a:noFill/>
          <a:ln>
            <a:noFill/>
          </a:ln>
        </p:spPr>
        <p:txBody>
          <a:bodyPr spcFirstLastPara="1" wrap="square" lIns="0" tIns="0" rIns="0" bIns="0" anchor="b" anchorCtr="0"/>
          <a:lstStyle>
            <a:lvl1pPr marL="457200" marR="0" lvl="0" indent="-228600" algn="l" rtl="0">
              <a:spcBef>
                <a:spcPts val="0"/>
              </a:spcBef>
              <a:spcAft>
                <a:spcPts val="0"/>
              </a:spcAft>
              <a:buClr>
                <a:srgbClr val="007FA3"/>
              </a:buClr>
              <a:buSzPts val="3000"/>
              <a:buFont typeface="Arial"/>
              <a:buNone/>
              <a:defRPr sz="30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Clr>
                <a:srgbClr val="007FA3"/>
              </a:buClr>
              <a:buSzPts val="4400"/>
              <a:buFont typeface="Noto Sans Symbols"/>
              <a:buNone/>
              <a:defRPr sz="44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9pPr>
          </a:lstStyle>
          <a:p>
            <a:endParaRPr/>
          </a:p>
        </p:txBody>
      </p:sp>
      <p:sp>
        <p:nvSpPr>
          <p:cNvPr id="22" name="Google Shape;22;p2"/>
          <p:cNvSpPr txBox="1">
            <a:spLocks noGrp="1"/>
          </p:cNvSpPr>
          <p:nvPr>
            <p:ph type="body" idx="3"/>
          </p:nvPr>
        </p:nvSpPr>
        <p:spPr>
          <a:xfrm>
            <a:off x="5029200" y="3200400"/>
            <a:ext cx="3657600" cy="2925763"/>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Clr>
                <a:srgbClr val="007FA3"/>
              </a:buClr>
              <a:buSzPts val="2200"/>
              <a:buFont typeface="Arial"/>
              <a:buNone/>
              <a:defRPr sz="2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Clr>
                <a:srgbClr val="007FA3"/>
              </a:buClr>
              <a:buSzPts val="2800"/>
              <a:buFont typeface="Noto Sans Symbols"/>
              <a:buNone/>
              <a:defRPr sz="28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3" name="Google Shape;23;p2"/>
          <p:cNvSpPr txBox="1">
            <a:spLocks noGrp="1"/>
          </p:cNvSpPr>
          <p:nvPr>
            <p:ph type="ftr" idx="11"/>
          </p:nvPr>
        </p:nvSpPr>
        <p:spPr>
          <a:xfrm>
            <a:off x="93969" y="6165337"/>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4" name="Google Shape;24;p2"/>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5" name="Google Shape;25;p2"/>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6" name="Google Shape;26;p2"/>
          <p:cNvSpPr txBox="1">
            <a:spLocks noGrp="1"/>
          </p:cNvSpPr>
          <p:nvPr>
            <p:ph type="body" idx="4"/>
          </p:nvPr>
        </p:nvSpPr>
        <p:spPr>
          <a:xfrm>
            <a:off x="1219200" y="6529254"/>
            <a:ext cx="5867400" cy="187537"/>
          </a:xfrm>
          <a:prstGeom prst="rect">
            <a:avLst/>
          </a:prstGeom>
          <a:noFill/>
          <a:ln>
            <a:noFill/>
          </a:ln>
        </p:spPr>
        <p:txBody>
          <a:bodyPr spcFirstLastPara="1" wrap="square" lIns="0" tIns="0" rIns="0" bIns="0" anchor="t" anchorCtr="0"/>
          <a:lstStyle>
            <a:lvl1pPr marL="457200" marR="0" lvl="0" indent="-228600" algn="r" rtl="0">
              <a:spcBef>
                <a:spcPts val="1500"/>
              </a:spcBef>
              <a:spcAft>
                <a:spcPts val="0"/>
              </a:spcAft>
              <a:buClr>
                <a:srgbClr val="007FA3"/>
              </a:buClr>
              <a:buSzPts val="800"/>
              <a:buFont typeface="Arial"/>
              <a:buNone/>
              <a:defRPr sz="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27" name="Google Shape;27;p2"/>
          <p:cNvSpPr txBox="1"/>
          <p:nvPr/>
        </p:nvSpPr>
        <p:spPr>
          <a:xfrm>
            <a:off x="7848600" y="6428601"/>
            <a:ext cx="740520"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chemeClr val="dk1"/>
                </a:solidFill>
                <a:latin typeface="Arial"/>
                <a:ea typeface="Arial"/>
                <a:cs typeface="Arial"/>
                <a:sym typeface="Arial"/>
              </a:rPr>
              <a:t>Slide - </a:t>
            </a:r>
            <a:fld id="{00000000-1234-1234-1234-123412341234}" type="slidenum">
              <a:rPr lang="en-US"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pic>
        <p:nvPicPr>
          <p:cNvPr id="28" name="Google Shape;28;p2" descr="Pearson Logo"/>
          <p:cNvPicPr preferRelativeResize="0"/>
          <p:nvPr/>
        </p:nvPicPr>
        <p:blipFill rotWithShape="1">
          <a:blip r:embed="rId2">
            <a:alphaModFix/>
          </a:blip>
          <a:srcRect/>
          <a:stretch/>
        </p:blipFill>
        <p:spPr>
          <a:xfrm>
            <a:off x="457200" y="6376789"/>
            <a:ext cx="918000" cy="27991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126"/>
        <p:cNvGrpSpPr/>
        <p:nvPr/>
      </p:nvGrpSpPr>
      <p:grpSpPr>
        <a:xfrm>
          <a:off x="0" y="0"/>
          <a:ext cx="0" cy="0"/>
          <a:chOff x="0" y="0"/>
          <a:chExt cx="0" cy="0"/>
        </a:xfrm>
      </p:grpSpPr>
      <p:sp>
        <p:nvSpPr>
          <p:cNvPr id="127" name="Google Shape;127;p14"/>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8" name="Google Shape;128;p14"/>
          <p:cNvSpPr txBox="1">
            <a:spLocks noGrp="1"/>
          </p:cNvSpPr>
          <p:nvPr>
            <p:ph type="body" idx="1"/>
          </p:nvPr>
        </p:nvSpPr>
        <p:spPr>
          <a:xfrm>
            <a:off x="457200" y="1600201"/>
            <a:ext cx="8229600" cy="8382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29" name="Google Shape;129;p14"/>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0" name="Google Shape;130;p14"/>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1" name="Google Shape;131;p14"/>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32" name="Google Shape;132;p14"/>
          <p:cNvSpPr txBox="1">
            <a:spLocks noGrp="1"/>
          </p:cNvSpPr>
          <p:nvPr>
            <p:ph type="body" idx="2"/>
          </p:nvPr>
        </p:nvSpPr>
        <p:spPr>
          <a:xfrm>
            <a:off x="452718" y="2760451"/>
            <a:ext cx="8229600" cy="8382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33" name="Google Shape;133;p14"/>
          <p:cNvSpPr txBox="1">
            <a:spLocks noGrp="1"/>
          </p:cNvSpPr>
          <p:nvPr>
            <p:ph type="body" idx="3"/>
          </p:nvPr>
        </p:nvSpPr>
        <p:spPr>
          <a:xfrm>
            <a:off x="452718" y="4091710"/>
            <a:ext cx="8229600" cy="8382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34" name="Google Shape;134;p14"/>
          <p:cNvSpPr txBox="1">
            <a:spLocks noGrp="1"/>
          </p:cNvSpPr>
          <p:nvPr>
            <p:ph type="body" idx="4"/>
          </p:nvPr>
        </p:nvSpPr>
        <p:spPr>
          <a:xfrm>
            <a:off x="452718" y="5155500"/>
            <a:ext cx="8229600" cy="8382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7_Title and Content">
  <p:cSld name="7_Title and Content">
    <p:spTree>
      <p:nvGrpSpPr>
        <p:cNvPr id="1" name="Shape 135"/>
        <p:cNvGrpSpPr/>
        <p:nvPr/>
      </p:nvGrpSpPr>
      <p:grpSpPr>
        <a:xfrm>
          <a:off x="0" y="0"/>
          <a:ext cx="0" cy="0"/>
          <a:chOff x="0" y="0"/>
          <a:chExt cx="0" cy="0"/>
        </a:xfrm>
      </p:grpSpPr>
      <p:sp>
        <p:nvSpPr>
          <p:cNvPr id="136" name="Google Shape;136;p15"/>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7" name="Google Shape;137;p15"/>
          <p:cNvSpPr txBox="1">
            <a:spLocks noGrp="1"/>
          </p:cNvSpPr>
          <p:nvPr>
            <p:ph type="body" idx="1"/>
          </p:nvPr>
        </p:nvSpPr>
        <p:spPr>
          <a:xfrm>
            <a:off x="457200" y="1600201"/>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38" name="Google Shape;138;p15"/>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9" name="Google Shape;139;p15"/>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0" name="Google Shape;140;p15"/>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41" name="Google Shape;141;p15"/>
          <p:cNvSpPr txBox="1">
            <a:spLocks noGrp="1"/>
          </p:cNvSpPr>
          <p:nvPr>
            <p:ph type="body" idx="2"/>
          </p:nvPr>
        </p:nvSpPr>
        <p:spPr>
          <a:xfrm>
            <a:off x="457200" y="1972351"/>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42" name="Google Shape;142;p15"/>
          <p:cNvSpPr txBox="1">
            <a:spLocks noGrp="1"/>
          </p:cNvSpPr>
          <p:nvPr>
            <p:ph type="body" idx="3"/>
          </p:nvPr>
        </p:nvSpPr>
        <p:spPr>
          <a:xfrm>
            <a:off x="443753" y="228634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43" name="Google Shape;143;p15"/>
          <p:cNvSpPr txBox="1">
            <a:spLocks noGrp="1"/>
          </p:cNvSpPr>
          <p:nvPr>
            <p:ph type="body" idx="4"/>
          </p:nvPr>
        </p:nvSpPr>
        <p:spPr>
          <a:xfrm>
            <a:off x="457200" y="2598450"/>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44" name="Google Shape;144;p15"/>
          <p:cNvSpPr txBox="1">
            <a:spLocks noGrp="1"/>
          </p:cNvSpPr>
          <p:nvPr>
            <p:ph type="body" idx="5"/>
          </p:nvPr>
        </p:nvSpPr>
        <p:spPr>
          <a:xfrm>
            <a:off x="443753" y="2955376"/>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45" name="Google Shape;145;p15"/>
          <p:cNvSpPr txBox="1">
            <a:spLocks noGrp="1"/>
          </p:cNvSpPr>
          <p:nvPr>
            <p:ph type="body" idx="6"/>
          </p:nvPr>
        </p:nvSpPr>
        <p:spPr>
          <a:xfrm>
            <a:off x="457200" y="3319125"/>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46" name="Google Shape;146;p15"/>
          <p:cNvSpPr txBox="1">
            <a:spLocks noGrp="1"/>
          </p:cNvSpPr>
          <p:nvPr>
            <p:ph type="body" idx="7"/>
          </p:nvPr>
        </p:nvSpPr>
        <p:spPr>
          <a:xfrm>
            <a:off x="457200" y="3615626"/>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47" name="Google Shape;147;p15"/>
          <p:cNvSpPr txBox="1">
            <a:spLocks noGrp="1"/>
          </p:cNvSpPr>
          <p:nvPr>
            <p:ph type="body" idx="8"/>
          </p:nvPr>
        </p:nvSpPr>
        <p:spPr>
          <a:xfrm>
            <a:off x="457200" y="3894066"/>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48" name="Google Shape;148;p15"/>
          <p:cNvSpPr txBox="1">
            <a:spLocks noGrp="1"/>
          </p:cNvSpPr>
          <p:nvPr>
            <p:ph type="body" idx="9"/>
          </p:nvPr>
        </p:nvSpPr>
        <p:spPr>
          <a:xfrm>
            <a:off x="457200" y="418226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49" name="Google Shape;149;p15"/>
          <p:cNvSpPr txBox="1">
            <a:spLocks noGrp="1"/>
          </p:cNvSpPr>
          <p:nvPr>
            <p:ph type="body" idx="13"/>
          </p:nvPr>
        </p:nvSpPr>
        <p:spPr>
          <a:xfrm>
            <a:off x="457200" y="4524473"/>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50" name="Google Shape;150;p15"/>
          <p:cNvSpPr txBox="1">
            <a:spLocks noGrp="1"/>
          </p:cNvSpPr>
          <p:nvPr>
            <p:ph type="body" idx="14"/>
          </p:nvPr>
        </p:nvSpPr>
        <p:spPr>
          <a:xfrm>
            <a:off x="443753" y="486667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51" name="Google Shape;151;p15"/>
          <p:cNvSpPr txBox="1">
            <a:spLocks noGrp="1"/>
          </p:cNvSpPr>
          <p:nvPr>
            <p:ph type="body" idx="15"/>
          </p:nvPr>
        </p:nvSpPr>
        <p:spPr>
          <a:xfrm>
            <a:off x="461682" y="519362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52" name="Google Shape;152;p15"/>
          <p:cNvSpPr txBox="1">
            <a:spLocks noGrp="1"/>
          </p:cNvSpPr>
          <p:nvPr>
            <p:ph type="body" idx="16"/>
          </p:nvPr>
        </p:nvSpPr>
        <p:spPr>
          <a:xfrm>
            <a:off x="457200" y="5534490"/>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53" name="Google Shape;153;p15"/>
          <p:cNvSpPr txBox="1">
            <a:spLocks noGrp="1"/>
          </p:cNvSpPr>
          <p:nvPr>
            <p:ph type="body" idx="17"/>
          </p:nvPr>
        </p:nvSpPr>
        <p:spPr>
          <a:xfrm>
            <a:off x="443753" y="5864927"/>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Figure + Caption">
  <p:cSld name="Figure + Caption">
    <p:spTree>
      <p:nvGrpSpPr>
        <p:cNvPr id="1" name="Shape 154"/>
        <p:cNvGrpSpPr/>
        <p:nvPr/>
      </p:nvGrpSpPr>
      <p:grpSpPr>
        <a:xfrm>
          <a:off x="0" y="0"/>
          <a:ext cx="0" cy="0"/>
          <a:chOff x="0" y="0"/>
          <a:chExt cx="0" cy="0"/>
        </a:xfrm>
      </p:grpSpPr>
      <p:sp>
        <p:nvSpPr>
          <p:cNvPr id="155" name="Google Shape;155;p16"/>
          <p:cNvSpPr txBox="1">
            <a:spLocks noGrp="1"/>
          </p:cNvSpPr>
          <p:nvPr>
            <p:ph type="title"/>
          </p:nvPr>
        </p:nvSpPr>
        <p:spPr>
          <a:xfrm>
            <a:off x="457200" y="228600"/>
            <a:ext cx="8229600" cy="10668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7FA3"/>
              </a:buClr>
              <a:buSzPts val="3400"/>
              <a:buFont typeface="Arial"/>
              <a:buNone/>
              <a:defRPr sz="34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6" name="Google Shape;156;p16"/>
          <p:cNvSpPr txBox="1">
            <a:spLocks noGrp="1"/>
          </p:cNvSpPr>
          <p:nvPr>
            <p:ph type="body" idx="1"/>
          </p:nvPr>
        </p:nvSpPr>
        <p:spPr>
          <a:xfrm>
            <a:off x="457200" y="5368160"/>
            <a:ext cx="8229600" cy="916856"/>
          </a:xfrm>
          <a:prstGeom prst="rect">
            <a:avLst/>
          </a:prstGeom>
          <a:noFill/>
          <a:ln>
            <a:noFill/>
          </a:ln>
        </p:spPr>
        <p:txBody>
          <a:bodyPr spcFirstLastPara="1" wrap="square" lIns="0" tIns="0" rIns="0" bIns="0" anchor="b" anchorCtr="0"/>
          <a:lstStyle>
            <a:lvl1pPr marL="457200" marR="0" lvl="0" indent="-228600" algn="l" rtl="0">
              <a:spcBef>
                <a:spcPts val="0"/>
              </a:spcBef>
              <a:spcAft>
                <a:spcPts val="0"/>
              </a:spcAft>
              <a:buClr>
                <a:srgbClr val="007FA3"/>
              </a:buClr>
              <a:buSzPts val="800"/>
              <a:buFont typeface="Arial"/>
              <a:buNone/>
              <a:defRPr sz="8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Clr>
                <a:srgbClr val="007FA3"/>
              </a:buClr>
              <a:buSzPts val="1600"/>
              <a:buFont typeface="Noto Sans Symbols"/>
              <a:buNone/>
              <a:defRPr sz="16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157" name="Google Shape;157;p16"/>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58" name="Google Shape;158;p16"/>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59" name="Google Shape;159;p16"/>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dk1"/>
                </a:solidFill>
                <a:latin typeface="Arial"/>
                <a:ea typeface="Arial"/>
                <a:cs typeface="Arial"/>
                <a:sym typeface="Arial"/>
              </a:defRPr>
            </a:lvl1pPr>
            <a:lvl2pPr marL="0" marR="0" lvl="1" indent="0" algn="r" rtl="0">
              <a:spcBef>
                <a:spcPts val="0"/>
              </a:spcBef>
              <a:buNone/>
              <a:defRPr sz="900">
                <a:solidFill>
                  <a:schemeClr val="dk1"/>
                </a:solidFill>
                <a:latin typeface="Arial"/>
                <a:ea typeface="Arial"/>
                <a:cs typeface="Arial"/>
                <a:sym typeface="Arial"/>
              </a:defRPr>
            </a:lvl2pPr>
            <a:lvl3pPr marL="0" marR="0" lvl="2" indent="0" algn="r" rtl="0">
              <a:spcBef>
                <a:spcPts val="0"/>
              </a:spcBef>
              <a:buNone/>
              <a:defRPr sz="900">
                <a:solidFill>
                  <a:schemeClr val="dk1"/>
                </a:solidFill>
                <a:latin typeface="Arial"/>
                <a:ea typeface="Arial"/>
                <a:cs typeface="Arial"/>
                <a:sym typeface="Arial"/>
              </a:defRPr>
            </a:lvl3pPr>
            <a:lvl4pPr marL="0" marR="0" lvl="3" indent="0" algn="r" rtl="0">
              <a:spcBef>
                <a:spcPts val="0"/>
              </a:spcBef>
              <a:buNone/>
              <a:defRPr sz="900">
                <a:solidFill>
                  <a:schemeClr val="dk1"/>
                </a:solidFill>
                <a:latin typeface="Arial"/>
                <a:ea typeface="Arial"/>
                <a:cs typeface="Arial"/>
                <a:sym typeface="Arial"/>
              </a:defRPr>
            </a:lvl4pPr>
            <a:lvl5pPr marL="0" marR="0" lvl="4" indent="0" algn="r" rtl="0">
              <a:spcBef>
                <a:spcPts val="0"/>
              </a:spcBef>
              <a:buNone/>
              <a:defRPr sz="900">
                <a:solidFill>
                  <a:schemeClr val="dk1"/>
                </a:solidFill>
                <a:latin typeface="Arial"/>
                <a:ea typeface="Arial"/>
                <a:cs typeface="Arial"/>
                <a:sym typeface="Arial"/>
              </a:defRPr>
            </a:lvl5pPr>
            <a:lvl6pPr marL="0" marR="0" lvl="5" indent="0" algn="r" rtl="0">
              <a:spcBef>
                <a:spcPts val="0"/>
              </a:spcBef>
              <a:buNone/>
              <a:defRPr sz="900">
                <a:solidFill>
                  <a:schemeClr val="dk1"/>
                </a:solidFill>
                <a:latin typeface="Arial"/>
                <a:ea typeface="Arial"/>
                <a:cs typeface="Arial"/>
                <a:sym typeface="Arial"/>
              </a:defRPr>
            </a:lvl6pPr>
            <a:lvl7pPr marL="0" marR="0" lvl="6" indent="0" algn="r" rtl="0">
              <a:spcBef>
                <a:spcPts val="0"/>
              </a:spcBef>
              <a:buNone/>
              <a:defRPr sz="900">
                <a:solidFill>
                  <a:schemeClr val="dk1"/>
                </a:solidFill>
                <a:latin typeface="Arial"/>
                <a:ea typeface="Arial"/>
                <a:cs typeface="Arial"/>
                <a:sym typeface="Arial"/>
              </a:defRPr>
            </a:lvl7pPr>
            <a:lvl8pPr marL="0" marR="0" lvl="7" indent="0" algn="r" rtl="0">
              <a:spcBef>
                <a:spcPts val="0"/>
              </a:spcBef>
              <a:buNone/>
              <a:defRPr sz="900">
                <a:solidFill>
                  <a:schemeClr val="dk1"/>
                </a:solidFill>
                <a:latin typeface="Arial"/>
                <a:ea typeface="Arial"/>
                <a:cs typeface="Arial"/>
                <a:sym typeface="Arial"/>
              </a:defRPr>
            </a:lvl8pPr>
            <a:lvl9pPr marL="0" marR="0" lvl="8" indent="0" algn="r" rtl="0">
              <a:spcBef>
                <a:spcPts val="0"/>
              </a:spcBef>
              <a:buNone/>
              <a:defRPr sz="9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60" name="Google Shape;160;p16"/>
          <p:cNvSpPr txBox="1"/>
          <p:nvPr/>
        </p:nvSpPr>
        <p:spPr>
          <a:xfrm>
            <a:off x="7848600" y="6428601"/>
            <a:ext cx="740520"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chemeClr val="dk1"/>
                </a:solidFill>
                <a:latin typeface="Arial"/>
                <a:ea typeface="Arial"/>
                <a:cs typeface="Arial"/>
                <a:sym typeface="Arial"/>
              </a:rPr>
              <a:t>Slide - </a:t>
            </a:r>
            <a:fld id="{00000000-1234-1234-1234-123412341234}" type="slidenum">
              <a:rPr lang="en-US"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pic>
        <p:nvPicPr>
          <p:cNvPr id="161" name="Google Shape;161;p16" descr="Pearson Logo"/>
          <p:cNvPicPr preferRelativeResize="0"/>
          <p:nvPr/>
        </p:nvPicPr>
        <p:blipFill rotWithShape="1">
          <a:blip r:embed="rId2">
            <a:alphaModFix/>
          </a:blip>
          <a:srcRect/>
          <a:stretch/>
        </p:blipFill>
        <p:spPr>
          <a:xfrm>
            <a:off x="457200" y="6376789"/>
            <a:ext cx="918000" cy="279915"/>
          </a:xfrm>
          <a:prstGeom prst="rect">
            <a:avLst/>
          </a:prstGeom>
          <a:noFill/>
          <a:ln>
            <a:noFill/>
          </a:ln>
        </p:spPr>
      </p:pic>
      <p:sp>
        <p:nvSpPr>
          <p:cNvPr id="10" name="Google Shape;16;p1"/>
          <p:cNvSpPr txBox="1"/>
          <p:nvPr userDrawn="1"/>
        </p:nvSpPr>
        <p:spPr>
          <a:xfrm>
            <a:off x="1676400" y="6403200"/>
            <a:ext cx="60198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0" i="0" u="none" strike="noStrike" cap="none" dirty="0">
                <a:solidFill>
                  <a:schemeClr val="dk1"/>
                </a:solidFill>
                <a:latin typeface="Verdana"/>
                <a:ea typeface="Verdana"/>
                <a:cs typeface="Verdana"/>
                <a:sym typeface="Verdana"/>
              </a:rPr>
              <a:t>Copyright © 2020, 2016, 2013 Pearson Education, Inc. All Rights Reserved</a:t>
            </a:r>
            <a:endParaRPr sz="1200" b="0" i="0" u="none" strike="noStrike" cap="none" dirty="0">
              <a:solidFill>
                <a:schemeClr val="dk1"/>
              </a:solidFill>
              <a:latin typeface="Verdana"/>
              <a:ea typeface="Verdana"/>
              <a:cs typeface="Verdana"/>
              <a:sym typeface="Verdana"/>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3"/>
        <p:cNvGrpSpPr/>
        <p:nvPr/>
      </p:nvGrpSpPr>
      <p:grpSpPr>
        <a:xfrm>
          <a:off x="0" y="0"/>
          <a:ext cx="0" cy="0"/>
          <a:chOff x="0" y="0"/>
          <a:chExt cx="0" cy="0"/>
        </a:xfrm>
      </p:grpSpPr>
      <p:sp>
        <p:nvSpPr>
          <p:cNvPr id="164" name="Google Shape;164;p17"/>
          <p:cNvSpPr txBox="1">
            <a:spLocks noGrp="1"/>
          </p:cNvSpPr>
          <p:nvPr>
            <p:ph type="title"/>
          </p:nvPr>
        </p:nvSpPr>
        <p:spPr>
          <a:xfrm>
            <a:off x="685800" y="1447800"/>
            <a:ext cx="7772400" cy="2152651"/>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400"/>
              <a:buFont typeface="Arial"/>
              <a:buNone/>
              <a:defRPr sz="34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5" name="Google Shape;165;p17"/>
          <p:cNvSpPr txBox="1">
            <a:spLocks noGrp="1"/>
          </p:cNvSpPr>
          <p:nvPr>
            <p:ph type="body" idx="1"/>
          </p:nvPr>
        </p:nvSpPr>
        <p:spPr>
          <a:xfrm>
            <a:off x="674687" y="3962400"/>
            <a:ext cx="7794627" cy="175260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Clr>
                <a:srgbClr val="007FA3"/>
              </a:buClr>
              <a:buSzPts val="1600"/>
              <a:buFont typeface="Arial"/>
              <a:buNone/>
              <a:defRPr sz="1600" b="0" i="0" u="none" strike="noStrike" cap="none">
                <a:solidFill>
                  <a:srgbClr val="007FA3"/>
                </a:solidFill>
                <a:latin typeface="Arial"/>
                <a:ea typeface="Arial"/>
                <a:cs typeface="Arial"/>
                <a:sym typeface="Arial"/>
              </a:defRPr>
            </a:lvl1pPr>
            <a:lvl2pPr marL="914400" marR="0" lvl="1" indent="-228600" algn="l" rtl="0">
              <a:spcBef>
                <a:spcPts val="600"/>
              </a:spcBef>
              <a:spcAft>
                <a:spcPts val="0"/>
              </a:spcAft>
              <a:buClr>
                <a:srgbClr val="007FA3"/>
              </a:buClr>
              <a:buSzPts val="1800"/>
              <a:buFont typeface="Arial"/>
              <a:buNone/>
              <a:defRPr sz="1800" b="0" i="0" u="none" strike="noStrike" cap="none">
                <a:solidFill>
                  <a:srgbClr val="888888"/>
                </a:solidFill>
                <a:latin typeface="Arial"/>
                <a:ea typeface="Arial"/>
                <a:cs typeface="Arial"/>
                <a:sym typeface="Arial"/>
              </a:defRPr>
            </a:lvl2pPr>
            <a:lvl3pPr marL="1371600" marR="0" lvl="2" indent="-228600" algn="l" rtl="0">
              <a:spcBef>
                <a:spcPts val="600"/>
              </a:spcBef>
              <a:spcAft>
                <a:spcPts val="0"/>
              </a:spcAft>
              <a:buClr>
                <a:srgbClr val="007FA3"/>
              </a:buClr>
              <a:buSzPts val="1600"/>
              <a:buFont typeface="Noto Sans Symbols"/>
              <a:buNone/>
              <a:defRPr sz="1600" b="0" i="0" u="none" strike="noStrike" cap="none">
                <a:solidFill>
                  <a:srgbClr val="888888"/>
                </a:solidFill>
                <a:latin typeface="Arial"/>
                <a:ea typeface="Arial"/>
                <a:cs typeface="Arial"/>
                <a:sym typeface="Arial"/>
              </a:defRPr>
            </a:lvl3pPr>
            <a:lvl4pPr marL="1828800" marR="0" lvl="3" indent="-228600" algn="l" rtl="0">
              <a:spcBef>
                <a:spcPts val="6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4pPr>
            <a:lvl5pPr marL="2286000" marR="0" lvl="4" indent="-228600" algn="l" rtl="0">
              <a:spcBef>
                <a:spcPts val="6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5pPr>
            <a:lvl6pPr marL="2743200" marR="0" lvl="5" indent="-228600" algn="l" rtl="0">
              <a:spcBef>
                <a:spcPts val="3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6pPr>
            <a:lvl7pPr marL="3200400" marR="0" lvl="6" indent="-228600" algn="l" rtl="0">
              <a:spcBef>
                <a:spcPts val="3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7pPr>
            <a:lvl8pPr marL="3657600" marR="0" lvl="7" indent="-228600" algn="l" rtl="0">
              <a:spcBef>
                <a:spcPts val="3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8pPr>
            <a:lvl9pPr marL="4114800" marR="0" lvl="8" indent="-228600" algn="l" rtl="0">
              <a:spcBef>
                <a:spcPts val="3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9pPr>
          </a:lstStyle>
          <a:p>
            <a:endParaRPr/>
          </a:p>
        </p:txBody>
      </p:sp>
      <p:sp>
        <p:nvSpPr>
          <p:cNvPr id="166" name="Google Shape;166;p17"/>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67" name="Google Shape;167;p17"/>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68" name="Google Shape;168;p17"/>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69"/>
        <p:cNvGrpSpPr/>
        <p:nvPr/>
      </p:nvGrpSpPr>
      <p:grpSpPr>
        <a:xfrm>
          <a:off x="0" y="0"/>
          <a:ext cx="0" cy="0"/>
          <a:chOff x="0" y="0"/>
          <a:chExt cx="0" cy="0"/>
        </a:xfrm>
      </p:grpSpPr>
      <p:sp>
        <p:nvSpPr>
          <p:cNvPr id="170" name="Google Shape;170;p18"/>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1" name="Google Shape;171;p18"/>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72" name="Google Shape;172;p18"/>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73" name="Google Shape;173;p18"/>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174"/>
        <p:cNvGrpSpPr/>
        <p:nvPr/>
      </p:nvGrpSpPr>
      <p:grpSpPr>
        <a:xfrm>
          <a:off x="0" y="0"/>
          <a:ext cx="0" cy="0"/>
          <a:chOff x="0" y="0"/>
          <a:chExt cx="0" cy="0"/>
        </a:xfrm>
      </p:grpSpPr>
      <p:sp>
        <p:nvSpPr>
          <p:cNvPr id="175" name="Google Shape;175;p19"/>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76" name="Google Shape;176;p19"/>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77" name="Google Shape;177;p19"/>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dk1"/>
                </a:solidFill>
                <a:latin typeface="Arial"/>
                <a:ea typeface="Arial"/>
                <a:cs typeface="Arial"/>
                <a:sym typeface="Arial"/>
              </a:defRPr>
            </a:lvl1pPr>
            <a:lvl2pPr marL="0" marR="0" lvl="1" indent="0" algn="r" rtl="0">
              <a:spcBef>
                <a:spcPts val="0"/>
              </a:spcBef>
              <a:buNone/>
              <a:defRPr sz="900">
                <a:solidFill>
                  <a:schemeClr val="dk1"/>
                </a:solidFill>
                <a:latin typeface="Arial"/>
                <a:ea typeface="Arial"/>
                <a:cs typeface="Arial"/>
                <a:sym typeface="Arial"/>
              </a:defRPr>
            </a:lvl2pPr>
            <a:lvl3pPr marL="0" marR="0" lvl="2" indent="0" algn="r" rtl="0">
              <a:spcBef>
                <a:spcPts val="0"/>
              </a:spcBef>
              <a:buNone/>
              <a:defRPr sz="900">
                <a:solidFill>
                  <a:schemeClr val="dk1"/>
                </a:solidFill>
                <a:latin typeface="Arial"/>
                <a:ea typeface="Arial"/>
                <a:cs typeface="Arial"/>
                <a:sym typeface="Arial"/>
              </a:defRPr>
            </a:lvl3pPr>
            <a:lvl4pPr marL="0" marR="0" lvl="3" indent="0" algn="r" rtl="0">
              <a:spcBef>
                <a:spcPts val="0"/>
              </a:spcBef>
              <a:buNone/>
              <a:defRPr sz="900">
                <a:solidFill>
                  <a:schemeClr val="dk1"/>
                </a:solidFill>
                <a:latin typeface="Arial"/>
                <a:ea typeface="Arial"/>
                <a:cs typeface="Arial"/>
                <a:sym typeface="Arial"/>
              </a:defRPr>
            </a:lvl4pPr>
            <a:lvl5pPr marL="0" marR="0" lvl="4" indent="0" algn="r" rtl="0">
              <a:spcBef>
                <a:spcPts val="0"/>
              </a:spcBef>
              <a:buNone/>
              <a:defRPr sz="900">
                <a:solidFill>
                  <a:schemeClr val="dk1"/>
                </a:solidFill>
                <a:latin typeface="Arial"/>
                <a:ea typeface="Arial"/>
                <a:cs typeface="Arial"/>
                <a:sym typeface="Arial"/>
              </a:defRPr>
            </a:lvl5pPr>
            <a:lvl6pPr marL="0" marR="0" lvl="5" indent="0" algn="r" rtl="0">
              <a:spcBef>
                <a:spcPts val="0"/>
              </a:spcBef>
              <a:buNone/>
              <a:defRPr sz="900">
                <a:solidFill>
                  <a:schemeClr val="dk1"/>
                </a:solidFill>
                <a:latin typeface="Arial"/>
                <a:ea typeface="Arial"/>
                <a:cs typeface="Arial"/>
                <a:sym typeface="Arial"/>
              </a:defRPr>
            </a:lvl6pPr>
            <a:lvl7pPr marL="0" marR="0" lvl="6" indent="0" algn="r" rtl="0">
              <a:spcBef>
                <a:spcPts val="0"/>
              </a:spcBef>
              <a:buNone/>
              <a:defRPr sz="900">
                <a:solidFill>
                  <a:schemeClr val="dk1"/>
                </a:solidFill>
                <a:latin typeface="Arial"/>
                <a:ea typeface="Arial"/>
                <a:cs typeface="Arial"/>
                <a:sym typeface="Arial"/>
              </a:defRPr>
            </a:lvl7pPr>
            <a:lvl8pPr marL="0" marR="0" lvl="7" indent="0" algn="r" rtl="0">
              <a:spcBef>
                <a:spcPts val="0"/>
              </a:spcBef>
              <a:buNone/>
              <a:defRPr sz="900">
                <a:solidFill>
                  <a:schemeClr val="dk1"/>
                </a:solidFill>
                <a:latin typeface="Arial"/>
                <a:ea typeface="Arial"/>
                <a:cs typeface="Arial"/>
                <a:sym typeface="Arial"/>
              </a:defRPr>
            </a:lvl8pPr>
            <a:lvl9pPr marL="0" marR="0" lvl="8" indent="0" algn="r" rtl="0">
              <a:spcBef>
                <a:spcPts val="0"/>
              </a:spcBef>
              <a:buNone/>
              <a:defRPr sz="9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78" name="Google Shape;178;p19"/>
          <p:cNvSpPr txBox="1"/>
          <p:nvPr/>
        </p:nvSpPr>
        <p:spPr>
          <a:xfrm>
            <a:off x="7848600" y="6428601"/>
            <a:ext cx="740520"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chemeClr val="dk1"/>
                </a:solidFill>
                <a:latin typeface="Arial"/>
                <a:ea typeface="Arial"/>
                <a:cs typeface="Arial"/>
                <a:sym typeface="Arial"/>
              </a:rPr>
              <a:t>Slide - </a:t>
            </a:r>
            <a:fld id="{00000000-1234-1234-1234-123412341234}" type="slidenum">
              <a:rPr lang="en-US"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pic>
        <p:nvPicPr>
          <p:cNvPr id="179" name="Google Shape;179;p19" descr="Pearson Logo"/>
          <p:cNvPicPr preferRelativeResize="0"/>
          <p:nvPr/>
        </p:nvPicPr>
        <p:blipFill rotWithShape="1">
          <a:blip r:embed="rId2">
            <a:alphaModFix/>
          </a:blip>
          <a:srcRect/>
          <a:stretch/>
        </p:blipFill>
        <p:spPr>
          <a:xfrm>
            <a:off x="457200" y="6376789"/>
            <a:ext cx="918000" cy="279915"/>
          </a:xfrm>
          <a:prstGeom prst="rect">
            <a:avLst/>
          </a:prstGeom>
          <a:noFill/>
          <a:ln>
            <a:noFill/>
          </a:ln>
        </p:spPr>
      </p:pic>
      <p:sp>
        <p:nvSpPr>
          <p:cNvPr id="8" name="Google Shape;16;p1"/>
          <p:cNvSpPr txBox="1"/>
          <p:nvPr userDrawn="1"/>
        </p:nvSpPr>
        <p:spPr>
          <a:xfrm>
            <a:off x="1676400" y="6403200"/>
            <a:ext cx="60198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0" i="0" u="none" strike="noStrike" cap="none" dirty="0">
                <a:solidFill>
                  <a:schemeClr val="dk1"/>
                </a:solidFill>
                <a:latin typeface="Verdana"/>
                <a:ea typeface="Verdana"/>
                <a:cs typeface="Verdana"/>
                <a:sym typeface="Verdana"/>
              </a:rPr>
              <a:t>Copyright © 2020, 2016, 2013 Pearson Education, Inc. All Rights Reserved</a:t>
            </a:r>
            <a:endParaRPr sz="1200" b="0" i="0" u="none" strike="noStrike" cap="none" dirty="0">
              <a:solidFill>
                <a:schemeClr val="dk1"/>
              </a:solidFill>
              <a:latin typeface="Verdana"/>
              <a:ea typeface="Verdana"/>
              <a:cs typeface="Verdana"/>
              <a:sym typeface="Verdan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9"/>
        <p:cNvGrpSpPr/>
        <p:nvPr/>
      </p:nvGrpSpPr>
      <p:grpSpPr>
        <a:xfrm>
          <a:off x="0" y="0"/>
          <a:ext cx="0" cy="0"/>
          <a:chOff x="0" y="0"/>
          <a:chExt cx="0" cy="0"/>
        </a:xfrm>
      </p:grpSpPr>
      <p:sp>
        <p:nvSpPr>
          <p:cNvPr id="30" name="Google Shape;30;p3"/>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1" name="Google Shape;31;p3"/>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32" name="Google Shape;32;p3"/>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3" name="Google Shape;33;p3"/>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4" name="Google Shape;34;p3"/>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ntent">
  <p:cSld name="Title and Two Content">
    <p:spTree>
      <p:nvGrpSpPr>
        <p:cNvPr id="1" name="Shape 35"/>
        <p:cNvGrpSpPr/>
        <p:nvPr/>
      </p:nvGrpSpPr>
      <p:grpSpPr>
        <a:xfrm>
          <a:off x="0" y="0"/>
          <a:ext cx="0" cy="0"/>
          <a:chOff x="0" y="0"/>
          <a:chExt cx="0" cy="0"/>
        </a:xfrm>
      </p:grpSpPr>
      <p:sp>
        <p:nvSpPr>
          <p:cNvPr id="36" name="Google Shape;36;p4"/>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4"/>
          <p:cNvSpPr txBox="1">
            <a:spLocks noGrp="1"/>
          </p:cNvSpPr>
          <p:nvPr>
            <p:ph type="body" idx="1"/>
          </p:nvPr>
        </p:nvSpPr>
        <p:spPr>
          <a:xfrm>
            <a:off x="457200" y="1600200"/>
            <a:ext cx="8229600" cy="2163763"/>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38" name="Google Shape;38;p4"/>
          <p:cNvSpPr txBox="1">
            <a:spLocks noGrp="1"/>
          </p:cNvSpPr>
          <p:nvPr>
            <p:ph type="body" idx="2"/>
          </p:nvPr>
        </p:nvSpPr>
        <p:spPr>
          <a:xfrm>
            <a:off x="457200" y="3962400"/>
            <a:ext cx="8229600" cy="2163763"/>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39" name="Google Shape;39;p4"/>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0" name="Google Shape;40;p4"/>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1" name="Google Shape;41;p4"/>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3 Content">
  <p:cSld name="Title and 3 Content">
    <p:spTree>
      <p:nvGrpSpPr>
        <p:cNvPr id="1" name="Shape 57"/>
        <p:cNvGrpSpPr/>
        <p:nvPr/>
      </p:nvGrpSpPr>
      <p:grpSpPr>
        <a:xfrm>
          <a:off x="0" y="0"/>
          <a:ext cx="0" cy="0"/>
          <a:chOff x="0" y="0"/>
          <a:chExt cx="0" cy="0"/>
        </a:xfrm>
      </p:grpSpPr>
      <p:sp>
        <p:nvSpPr>
          <p:cNvPr id="58" name="Google Shape;58;p7"/>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9" name="Google Shape;59;p7"/>
          <p:cNvSpPr txBox="1">
            <a:spLocks noGrp="1"/>
          </p:cNvSpPr>
          <p:nvPr>
            <p:ph type="body" idx="1"/>
          </p:nvPr>
        </p:nvSpPr>
        <p:spPr>
          <a:xfrm>
            <a:off x="457200" y="1600200"/>
            <a:ext cx="8229600" cy="919336"/>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60" name="Google Shape;60;p7"/>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1" name="Google Shape;61;p7"/>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2" name="Google Shape;62;p7"/>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63" name="Google Shape;63;p7"/>
          <p:cNvSpPr txBox="1">
            <a:spLocks noGrp="1"/>
          </p:cNvSpPr>
          <p:nvPr>
            <p:ph type="body" idx="2"/>
          </p:nvPr>
        </p:nvSpPr>
        <p:spPr>
          <a:xfrm>
            <a:off x="473720" y="2807084"/>
            <a:ext cx="8229600" cy="919336"/>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64" name="Google Shape;64;p7"/>
          <p:cNvSpPr txBox="1">
            <a:spLocks noGrp="1"/>
          </p:cNvSpPr>
          <p:nvPr>
            <p:ph type="body" idx="3"/>
          </p:nvPr>
        </p:nvSpPr>
        <p:spPr>
          <a:xfrm>
            <a:off x="473720" y="4013968"/>
            <a:ext cx="8229600" cy="919336"/>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_Title and Content">
  <p:cSld name="5_Title and Content">
    <p:spTree>
      <p:nvGrpSpPr>
        <p:cNvPr id="1" name="Shape 65"/>
        <p:cNvGrpSpPr/>
        <p:nvPr/>
      </p:nvGrpSpPr>
      <p:grpSpPr>
        <a:xfrm>
          <a:off x="0" y="0"/>
          <a:ext cx="0" cy="0"/>
          <a:chOff x="0" y="0"/>
          <a:chExt cx="0" cy="0"/>
        </a:xfrm>
      </p:grpSpPr>
      <p:sp>
        <p:nvSpPr>
          <p:cNvPr id="66" name="Google Shape;66;p8"/>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7" name="Google Shape;67;p8"/>
          <p:cNvSpPr txBox="1">
            <a:spLocks noGrp="1"/>
          </p:cNvSpPr>
          <p:nvPr>
            <p:ph type="body" idx="1"/>
          </p:nvPr>
        </p:nvSpPr>
        <p:spPr>
          <a:xfrm>
            <a:off x="457200" y="1600201"/>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68" name="Google Shape;68;p8"/>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9" name="Google Shape;69;p8"/>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0" name="Google Shape;70;p8"/>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71" name="Google Shape;71;p8"/>
          <p:cNvSpPr txBox="1">
            <a:spLocks noGrp="1"/>
          </p:cNvSpPr>
          <p:nvPr>
            <p:ph type="body" idx="2"/>
          </p:nvPr>
        </p:nvSpPr>
        <p:spPr>
          <a:xfrm>
            <a:off x="459729" y="2256526"/>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72" name="Google Shape;72;p8"/>
          <p:cNvSpPr txBox="1">
            <a:spLocks noGrp="1"/>
          </p:cNvSpPr>
          <p:nvPr>
            <p:ph type="body" idx="3"/>
          </p:nvPr>
        </p:nvSpPr>
        <p:spPr>
          <a:xfrm>
            <a:off x="452718" y="2912851"/>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73" name="Google Shape;73;p8"/>
          <p:cNvSpPr txBox="1">
            <a:spLocks noGrp="1"/>
          </p:cNvSpPr>
          <p:nvPr>
            <p:ph type="body" idx="4"/>
          </p:nvPr>
        </p:nvSpPr>
        <p:spPr>
          <a:xfrm>
            <a:off x="434789" y="3564694"/>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74" name="Google Shape;74;p8"/>
          <p:cNvSpPr txBox="1">
            <a:spLocks noGrp="1"/>
          </p:cNvSpPr>
          <p:nvPr>
            <p:ph type="body" idx="5"/>
          </p:nvPr>
        </p:nvSpPr>
        <p:spPr>
          <a:xfrm>
            <a:off x="434789" y="4225501"/>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75" name="Google Shape;75;p8"/>
          <p:cNvSpPr txBox="1">
            <a:spLocks noGrp="1"/>
          </p:cNvSpPr>
          <p:nvPr>
            <p:ph type="body" idx="6"/>
          </p:nvPr>
        </p:nvSpPr>
        <p:spPr>
          <a:xfrm>
            <a:off x="452718" y="4859550"/>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76" name="Google Shape;76;p8"/>
          <p:cNvSpPr txBox="1">
            <a:spLocks noGrp="1"/>
          </p:cNvSpPr>
          <p:nvPr>
            <p:ph type="body" idx="7"/>
          </p:nvPr>
        </p:nvSpPr>
        <p:spPr>
          <a:xfrm>
            <a:off x="452718" y="5548475"/>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77"/>
        <p:cNvGrpSpPr/>
        <p:nvPr/>
      </p:nvGrpSpPr>
      <p:grpSpPr>
        <a:xfrm>
          <a:off x="0" y="0"/>
          <a:ext cx="0" cy="0"/>
          <a:chOff x="0" y="0"/>
          <a:chExt cx="0" cy="0"/>
        </a:xfrm>
      </p:grpSpPr>
      <p:sp>
        <p:nvSpPr>
          <p:cNvPr id="78" name="Google Shape;78;p9"/>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9" name="Google Shape;79;p9"/>
          <p:cNvSpPr txBox="1">
            <a:spLocks noGrp="1"/>
          </p:cNvSpPr>
          <p:nvPr>
            <p:ph type="body" idx="1"/>
          </p:nvPr>
        </p:nvSpPr>
        <p:spPr>
          <a:xfrm>
            <a:off x="457200" y="1600201"/>
            <a:ext cx="8229600" cy="7620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0" name="Google Shape;80;p9"/>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1" name="Google Shape;81;p9"/>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2" name="Google Shape;82;p9"/>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83" name="Google Shape;83;p9"/>
          <p:cNvSpPr txBox="1">
            <a:spLocks noGrp="1"/>
          </p:cNvSpPr>
          <p:nvPr>
            <p:ph type="body" idx="2"/>
          </p:nvPr>
        </p:nvSpPr>
        <p:spPr>
          <a:xfrm>
            <a:off x="457200" y="2617355"/>
            <a:ext cx="8229600" cy="7620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4" name="Google Shape;84;p9"/>
          <p:cNvSpPr txBox="1">
            <a:spLocks noGrp="1"/>
          </p:cNvSpPr>
          <p:nvPr>
            <p:ph type="body" idx="3"/>
          </p:nvPr>
        </p:nvSpPr>
        <p:spPr>
          <a:xfrm>
            <a:off x="457200" y="4450976"/>
            <a:ext cx="8229600" cy="7620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5" name="Google Shape;85;p9"/>
          <p:cNvSpPr txBox="1">
            <a:spLocks noGrp="1"/>
          </p:cNvSpPr>
          <p:nvPr>
            <p:ph type="body" idx="4"/>
          </p:nvPr>
        </p:nvSpPr>
        <p:spPr>
          <a:xfrm>
            <a:off x="457200" y="3567952"/>
            <a:ext cx="8229600" cy="7620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6" name="Google Shape;86;p9"/>
          <p:cNvSpPr txBox="1">
            <a:spLocks noGrp="1"/>
          </p:cNvSpPr>
          <p:nvPr>
            <p:ph type="body" idx="5"/>
          </p:nvPr>
        </p:nvSpPr>
        <p:spPr>
          <a:xfrm>
            <a:off x="457200" y="5289176"/>
            <a:ext cx="8229600" cy="7620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03"/>
        <p:cNvGrpSpPr/>
        <p:nvPr/>
      </p:nvGrpSpPr>
      <p:grpSpPr>
        <a:xfrm>
          <a:off x="0" y="0"/>
          <a:ext cx="0" cy="0"/>
          <a:chOff x="0" y="0"/>
          <a:chExt cx="0" cy="0"/>
        </a:xfrm>
      </p:grpSpPr>
      <p:sp>
        <p:nvSpPr>
          <p:cNvPr id="104" name="Google Shape;104;p11"/>
          <p:cNvSpPr/>
          <p:nvPr/>
        </p:nvSpPr>
        <p:spPr>
          <a:xfrm>
            <a:off x="0" y="0"/>
            <a:ext cx="9144000" cy="3886200"/>
          </a:xfrm>
          <a:prstGeom prst="rect">
            <a:avLst/>
          </a:prstGeom>
          <a:solidFill>
            <a:srgbClr val="007FA3"/>
          </a:solidFill>
          <a:ln w="25400" cap="flat" cmpd="sng">
            <a:solidFill>
              <a:srgbClr val="007FA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5" name="Google Shape;105;p11"/>
          <p:cNvSpPr txBox="1">
            <a:spLocks noGrp="1"/>
          </p:cNvSpPr>
          <p:nvPr>
            <p:ph type="ctrTitle"/>
          </p:nvPr>
        </p:nvSpPr>
        <p:spPr>
          <a:xfrm>
            <a:off x="685800" y="762000"/>
            <a:ext cx="7772400" cy="2838451"/>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chemeClr val="lt1"/>
              </a:buClr>
              <a:buSzPts val="3600"/>
              <a:buFont typeface="Arial"/>
              <a:buNone/>
              <a:defRPr sz="36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6" name="Google Shape;106;p11"/>
          <p:cNvSpPr txBox="1">
            <a:spLocks noGrp="1"/>
          </p:cNvSpPr>
          <p:nvPr>
            <p:ph type="subTitle" idx="1"/>
          </p:nvPr>
        </p:nvSpPr>
        <p:spPr>
          <a:xfrm>
            <a:off x="674687" y="3962400"/>
            <a:ext cx="7794626" cy="1752600"/>
          </a:xfrm>
          <a:prstGeom prst="rect">
            <a:avLst/>
          </a:prstGeom>
          <a:noFill/>
          <a:ln>
            <a:noFill/>
          </a:ln>
        </p:spPr>
        <p:txBody>
          <a:bodyPr spcFirstLastPara="1" wrap="square" lIns="0" tIns="0" rIns="0" bIns="0" anchor="t" anchorCtr="0"/>
          <a:lstStyle>
            <a:lvl1pPr marR="0" lvl="0" algn="l" rtl="0">
              <a:spcBef>
                <a:spcPts val="0"/>
              </a:spcBef>
              <a:spcAft>
                <a:spcPts val="0"/>
              </a:spcAft>
              <a:buClr>
                <a:srgbClr val="007FA3"/>
              </a:buClr>
              <a:buSzPts val="1800"/>
              <a:buFont typeface="Arial"/>
              <a:buNone/>
              <a:defRPr sz="1800" b="0" i="0" u="none" strike="noStrike" cap="none">
                <a:solidFill>
                  <a:schemeClr val="dk1"/>
                </a:solidFill>
                <a:latin typeface="Arial"/>
                <a:ea typeface="Arial"/>
                <a:cs typeface="Arial"/>
                <a:sym typeface="Arial"/>
              </a:defRPr>
            </a:lvl1pPr>
            <a:lvl2pPr marR="0" lvl="1" algn="ctr" rtl="0">
              <a:spcBef>
                <a:spcPts val="6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2pPr>
            <a:lvl3pPr marR="0" lvl="2" algn="ctr" rtl="0">
              <a:spcBef>
                <a:spcPts val="600"/>
              </a:spcBef>
              <a:spcAft>
                <a:spcPts val="0"/>
              </a:spcAft>
              <a:buClr>
                <a:srgbClr val="007FA3"/>
              </a:buClr>
              <a:buSzPts val="2800"/>
              <a:buFont typeface="Noto Sans Symbols"/>
              <a:buNone/>
              <a:defRPr sz="2800" b="0" i="0" u="none" strike="noStrike" cap="none">
                <a:solidFill>
                  <a:srgbClr val="888888"/>
                </a:solidFill>
                <a:latin typeface="Arial"/>
                <a:ea typeface="Arial"/>
                <a:cs typeface="Arial"/>
                <a:sym typeface="Arial"/>
              </a:defRPr>
            </a:lvl3pPr>
            <a:lvl4pPr marR="0" lvl="3" algn="ctr" rtl="0">
              <a:spcBef>
                <a:spcPts val="6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4pPr>
            <a:lvl5pPr marR="0" lvl="4" algn="ctr" rtl="0">
              <a:spcBef>
                <a:spcPts val="6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5pPr>
            <a:lvl6pPr marR="0" lvl="5" algn="ctr" rtl="0">
              <a:spcBef>
                <a:spcPts val="3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6pPr>
            <a:lvl7pPr marR="0" lvl="6" algn="ctr" rtl="0">
              <a:spcBef>
                <a:spcPts val="3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7pPr>
            <a:lvl8pPr marR="0" lvl="7" algn="ctr" rtl="0">
              <a:spcBef>
                <a:spcPts val="3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8pPr>
            <a:lvl9pPr marR="0" lvl="8" algn="ctr" rtl="0">
              <a:spcBef>
                <a:spcPts val="3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9pPr>
          </a:lstStyle>
          <a:p>
            <a:endParaRPr/>
          </a:p>
        </p:txBody>
      </p:sp>
      <p:sp>
        <p:nvSpPr>
          <p:cNvPr id="107" name="Google Shape;107;p11"/>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8" name="Google Shape;108;p11"/>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9" name="Google Shape;109;p11"/>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10" name="Google Shape;110;p11" descr="Pearson Logo"/>
          <p:cNvPicPr preferRelativeResize="0"/>
          <p:nvPr/>
        </p:nvPicPr>
        <p:blipFill rotWithShape="1">
          <a:blip r:embed="rId2">
            <a:alphaModFix/>
          </a:blip>
          <a:srcRect/>
          <a:stretch/>
        </p:blipFill>
        <p:spPr>
          <a:xfrm>
            <a:off x="457200" y="6376789"/>
            <a:ext cx="918000" cy="279915"/>
          </a:xfrm>
          <a:prstGeom prst="rect">
            <a:avLst/>
          </a:prstGeom>
          <a:noFill/>
          <a:ln>
            <a:noFill/>
          </a:ln>
        </p:spPr>
      </p:pic>
      <p:sp>
        <p:nvSpPr>
          <p:cNvPr id="111" name="Google Shape;111;p11"/>
          <p:cNvSpPr txBox="1"/>
          <p:nvPr/>
        </p:nvSpPr>
        <p:spPr>
          <a:xfrm>
            <a:off x="7848600" y="6428601"/>
            <a:ext cx="740520"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chemeClr val="dk1"/>
                </a:solidFill>
                <a:latin typeface="Arial"/>
                <a:ea typeface="Arial"/>
                <a:cs typeface="Arial"/>
                <a:sym typeface="Arial"/>
              </a:rPr>
              <a:t>Slide - </a:t>
            </a:r>
            <a:fld id="{00000000-1234-1234-1234-123412341234}" type="slidenum">
              <a:rPr lang="en-US"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
        <p:nvSpPr>
          <p:cNvPr id="11" name="Google Shape;16;p1"/>
          <p:cNvSpPr txBox="1"/>
          <p:nvPr userDrawn="1"/>
        </p:nvSpPr>
        <p:spPr>
          <a:xfrm>
            <a:off x="1676400" y="6403200"/>
            <a:ext cx="60198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0" i="0" u="none" strike="noStrike" cap="none" dirty="0">
                <a:solidFill>
                  <a:schemeClr val="dk1"/>
                </a:solidFill>
                <a:latin typeface="Verdana"/>
                <a:ea typeface="Verdana"/>
                <a:cs typeface="Verdana"/>
                <a:sym typeface="Verdana"/>
              </a:rPr>
              <a:t>Copyright © 2020, 2016, 2013 Pearson Education, Inc. All Rights Reserved</a:t>
            </a:r>
            <a:endParaRPr sz="1200" b="0" i="0" u="none" strike="noStrike" cap="none" dirty="0">
              <a:solidFill>
                <a:schemeClr val="dk1"/>
              </a:solidFill>
              <a:latin typeface="Verdana"/>
              <a:ea typeface="Verdana"/>
              <a:cs typeface="Verdana"/>
              <a:sym typeface="Verdan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Learning Objectives and Content">
  <p:cSld name="Title + Learning Objectives and Content">
    <p:spTree>
      <p:nvGrpSpPr>
        <p:cNvPr id="1" name="Shape 113"/>
        <p:cNvGrpSpPr/>
        <p:nvPr/>
      </p:nvGrpSpPr>
      <p:grpSpPr>
        <a:xfrm>
          <a:off x="0" y="0"/>
          <a:ext cx="0" cy="0"/>
          <a:chOff x="0" y="0"/>
          <a:chExt cx="0" cy="0"/>
        </a:xfrm>
      </p:grpSpPr>
      <p:sp>
        <p:nvSpPr>
          <p:cNvPr id="114" name="Google Shape;114;p12"/>
          <p:cNvSpPr txBox="1">
            <a:spLocks noGrp="1"/>
          </p:cNvSpPr>
          <p:nvPr>
            <p:ph type="title"/>
          </p:nvPr>
        </p:nvSpPr>
        <p:spPr>
          <a:xfrm>
            <a:off x="457200" y="215372"/>
            <a:ext cx="8229600" cy="622828"/>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5" name="Google Shape;115;p12"/>
          <p:cNvSpPr txBox="1">
            <a:spLocks noGrp="1"/>
          </p:cNvSpPr>
          <p:nvPr>
            <p:ph type="body" idx="1"/>
          </p:nvPr>
        </p:nvSpPr>
        <p:spPr>
          <a:xfrm>
            <a:off x="457200" y="816430"/>
            <a:ext cx="8229600" cy="40277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Clr>
                <a:srgbClr val="007FA3"/>
              </a:buClr>
              <a:buSzPts val="1600"/>
              <a:buFont typeface="Arial"/>
              <a:buNone/>
              <a:defRPr sz="1600" b="0" i="0" u="none" strike="noStrike" cap="none">
                <a:solidFill>
                  <a:srgbClr val="007FA3"/>
                </a:solidFill>
                <a:latin typeface="Arial"/>
                <a:ea typeface="Arial"/>
                <a:cs typeface="Arial"/>
                <a:sym typeface="Arial"/>
              </a:defRPr>
            </a:lvl1pPr>
            <a:lvl2pPr marL="914400" marR="0" lvl="1"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2pPr>
            <a:lvl3pPr marL="1371600" marR="0" lvl="2" indent="-228600" algn="l" rtl="0">
              <a:spcBef>
                <a:spcPts val="0"/>
              </a:spcBef>
              <a:spcAft>
                <a:spcPts val="0"/>
              </a:spcAft>
              <a:buClr>
                <a:srgbClr val="007FA3"/>
              </a:buClr>
              <a:buSzPts val="2400"/>
              <a:buFont typeface="Noto Sans Symbols"/>
              <a:buNone/>
              <a:defRPr sz="2400" b="0" i="0" u="none" strike="noStrike" cap="none">
                <a:solidFill>
                  <a:schemeClr val="lt1"/>
                </a:solidFill>
                <a:latin typeface="Arial"/>
                <a:ea typeface="Arial"/>
                <a:cs typeface="Arial"/>
                <a:sym typeface="Arial"/>
              </a:defRPr>
            </a:lvl3pPr>
            <a:lvl4pPr marL="1828800" marR="0" lvl="3"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4pPr>
            <a:lvl5pPr marL="2286000" marR="0" lvl="4"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5pPr>
            <a:lvl6pPr marL="2743200" marR="0" lvl="5"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6pPr>
            <a:lvl7pPr marL="3200400" marR="0" lvl="6"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7pPr>
            <a:lvl8pPr marL="3657600" marR="0" lvl="7"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8pPr>
            <a:lvl9pPr marL="4114800" marR="0" lvl="8"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9pPr>
          </a:lstStyle>
          <a:p>
            <a:endParaRPr/>
          </a:p>
        </p:txBody>
      </p:sp>
      <p:sp>
        <p:nvSpPr>
          <p:cNvPr id="116" name="Google Shape;116;p12"/>
          <p:cNvSpPr txBox="1">
            <a:spLocks noGrp="1"/>
          </p:cNvSpPr>
          <p:nvPr>
            <p:ph type="body" idx="2"/>
          </p:nvPr>
        </p:nvSpPr>
        <p:spPr>
          <a:xfrm>
            <a:off x="457200" y="1600200"/>
            <a:ext cx="8229600" cy="4525963"/>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17" name="Google Shape;117;p12"/>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18" name="Google Shape;118;p12"/>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19" name="Google Shape;119;p12"/>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120"/>
        <p:cNvGrpSpPr/>
        <p:nvPr/>
      </p:nvGrpSpPr>
      <p:grpSpPr>
        <a:xfrm>
          <a:off x="0" y="0"/>
          <a:ext cx="0" cy="0"/>
          <a:chOff x="0" y="0"/>
          <a:chExt cx="0" cy="0"/>
        </a:xfrm>
      </p:grpSpPr>
      <p:sp>
        <p:nvSpPr>
          <p:cNvPr id="121" name="Google Shape;121;p13"/>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2" name="Google Shape;122;p13"/>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lstStyle>
            <a:lvl1pPr marL="457200" marR="0" lvl="0" indent="-273050" algn="l" rtl="0">
              <a:spcBef>
                <a:spcPts val="1500"/>
              </a:spcBef>
              <a:spcAft>
                <a:spcPts val="0"/>
              </a:spcAft>
              <a:buClr>
                <a:srgbClr val="007FA3"/>
              </a:buClr>
              <a:buSzPts val="7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23" name="Google Shape;123;p13"/>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24" name="Google Shape;124;p13"/>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25" name="Google Shape;125;p13"/>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0" marR="0" lvl="1" indent="0" algn="r" rtl="0">
              <a:spcBef>
                <a:spcPts val="0"/>
              </a:spcBef>
              <a:buNone/>
              <a:defRPr sz="900" b="0" i="0" u="none" strike="noStrike" cap="none">
                <a:solidFill>
                  <a:schemeClr val="lt1"/>
                </a:solidFill>
                <a:latin typeface="Arial"/>
                <a:ea typeface="Arial"/>
                <a:cs typeface="Arial"/>
                <a:sym typeface="Arial"/>
              </a:defRPr>
            </a:lvl2pPr>
            <a:lvl3pPr marL="0" marR="0" lvl="2" indent="0" algn="r" rtl="0">
              <a:spcBef>
                <a:spcPts val="0"/>
              </a:spcBef>
              <a:buNone/>
              <a:defRPr sz="900" b="0" i="0" u="none" strike="noStrike" cap="none">
                <a:solidFill>
                  <a:schemeClr val="lt1"/>
                </a:solidFill>
                <a:latin typeface="Arial"/>
                <a:ea typeface="Arial"/>
                <a:cs typeface="Arial"/>
                <a:sym typeface="Arial"/>
              </a:defRPr>
            </a:lvl3pPr>
            <a:lvl4pPr marL="0" marR="0" lvl="3" indent="0" algn="r" rtl="0">
              <a:spcBef>
                <a:spcPts val="0"/>
              </a:spcBef>
              <a:buNone/>
              <a:defRPr sz="900" b="0" i="0" u="none" strike="noStrike" cap="none">
                <a:solidFill>
                  <a:schemeClr val="lt1"/>
                </a:solidFill>
                <a:latin typeface="Arial"/>
                <a:ea typeface="Arial"/>
                <a:cs typeface="Arial"/>
                <a:sym typeface="Arial"/>
              </a:defRPr>
            </a:lvl4pPr>
            <a:lvl5pPr marL="0" marR="0" lvl="4" indent="0" algn="r" rtl="0">
              <a:spcBef>
                <a:spcPts val="0"/>
              </a:spcBef>
              <a:buNone/>
              <a:defRPr sz="900" b="0" i="0" u="none" strike="noStrike" cap="none">
                <a:solidFill>
                  <a:schemeClr val="lt1"/>
                </a:solidFill>
                <a:latin typeface="Arial"/>
                <a:ea typeface="Arial"/>
                <a:cs typeface="Arial"/>
                <a:sym typeface="Arial"/>
              </a:defRPr>
            </a:lvl5pPr>
            <a:lvl6pPr marL="0" marR="0" lvl="5" indent="0" algn="r" rtl="0">
              <a:spcBef>
                <a:spcPts val="0"/>
              </a:spcBef>
              <a:buNone/>
              <a:defRPr sz="900" b="0" i="0" u="none" strike="noStrike" cap="none">
                <a:solidFill>
                  <a:schemeClr val="lt1"/>
                </a:solidFill>
                <a:latin typeface="Arial"/>
                <a:ea typeface="Arial"/>
                <a:cs typeface="Arial"/>
                <a:sym typeface="Arial"/>
              </a:defRPr>
            </a:lvl6pPr>
            <a:lvl7pPr marL="0" marR="0" lvl="6" indent="0" algn="r" rtl="0">
              <a:spcBef>
                <a:spcPts val="0"/>
              </a:spcBef>
              <a:buNone/>
              <a:defRPr sz="900" b="0" i="0" u="none" strike="noStrike" cap="none">
                <a:solidFill>
                  <a:schemeClr val="lt1"/>
                </a:solidFill>
                <a:latin typeface="Arial"/>
                <a:ea typeface="Arial"/>
                <a:cs typeface="Arial"/>
                <a:sym typeface="Arial"/>
              </a:defRPr>
            </a:lvl7pPr>
            <a:lvl8pPr marL="0" marR="0" lvl="7" indent="0" algn="r" rtl="0">
              <a:spcBef>
                <a:spcPts val="0"/>
              </a:spcBef>
              <a:buNone/>
              <a:defRPr sz="900" b="0" i="0" u="none" strike="noStrike" cap="none">
                <a:solidFill>
                  <a:schemeClr val="lt1"/>
                </a:solidFill>
                <a:latin typeface="Arial"/>
                <a:ea typeface="Arial"/>
                <a:cs typeface="Arial"/>
                <a:sym typeface="Arial"/>
              </a:defRPr>
            </a:lvl8pPr>
            <a:lvl9pPr marL="0" marR="0" lvl="8" indent="0" algn="r" rtl="0">
              <a:spcBef>
                <a:spcPts val="0"/>
              </a:spcBef>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5" name="Google Shape;15;p1" descr="Pearson Logo"/>
          <p:cNvPicPr preferRelativeResize="0"/>
          <p:nvPr/>
        </p:nvPicPr>
        <p:blipFill rotWithShape="1">
          <a:blip r:embed="rId17">
            <a:alphaModFix/>
          </a:blip>
          <a:srcRect/>
          <a:stretch/>
        </p:blipFill>
        <p:spPr>
          <a:xfrm>
            <a:off x="457200" y="6376789"/>
            <a:ext cx="918000" cy="279915"/>
          </a:xfrm>
          <a:prstGeom prst="rect">
            <a:avLst/>
          </a:prstGeom>
          <a:noFill/>
          <a:ln>
            <a:noFill/>
          </a:ln>
        </p:spPr>
      </p:pic>
      <p:sp>
        <p:nvSpPr>
          <p:cNvPr id="16" name="Google Shape;16;p1"/>
          <p:cNvSpPr txBox="1"/>
          <p:nvPr/>
        </p:nvSpPr>
        <p:spPr>
          <a:xfrm>
            <a:off x="1676400" y="6403200"/>
            <a:ext cx="60198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0" i="0" u="none" strike="noStrike" cap="none" dirty="0">
                <a:solidFill>
                  <a:schemeClr val="dk1"/>
                </a:solidFill>
                <a:latin typeface="Verdana"/>
                <a:ea typeface="Verdana"/>
                <a:cs typeface="Verdana"/>
                <a:sym typeface="Verdana"/>
              </a:rPr>
              <a:t>Copyright © 2020, 2016, 2013 Pearson Education, Inc. All Rights Reserved</a:t>
            </a:r>
            <a:endParaRPr sz="1200" b="0" i="0" u="none" strike="noStrike" cap="none" dirty="0">
              <a:solidFill>
                <a:schemeClr val="dk1"/>
              </a:solidFill>
              <a:latin typeface="Verdana"/>
              <a:ea typeface="Verdana"/>
              <a:cs typeface="Verdana"/>
              <a:sym typeface="Verdana"/>
            </a:endParaRPr>
          </a:p>
        </p:txBody>
      </p:sp>
      <p:sp>
        <p:nvSpPr>
          <p:cNvPr id="17" name="Google Shape;17;p1"/>
          <p:cNvSpPr txBox="1"/>
          <p:nvPr/>
        </p:nvSpPr>
        <p:spPr>
          <a:xfrm>
            <a:off x="7848600" y="6428601"/>
            <a:ext cx="740520"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Slide - </a:t>
            </a:r>
            <a:fld id="{00000000-1234-1234-1234-123412341234}" type="slidenum">
              <a:rPr lang="en-US" sz="1000" b="0" i="0" u="none" strike="noStrike" cap="none">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5"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image" Target="../media/image15.png"/><Relationship Id="rId5" Type="http://schemas.openxmlformats.org/officeDocument/2006/relationships/image" Target="../media/image14.wmf"/><Relationship Id="rId4" Type="http://schemas.openxmlformats.org/officeDocument/2006/relationships/oleObject" Target="../embeddings/oleObject7.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vmlDrawing" Target="../drawings/vmlDrawing6.vml"/><Relationship Id="rId6" Type="http://schemas.openxmlformats.org/officeDocument/2006/relationships/image" Target="../media/image17.png"/><Relationship Id="rId5" Type="http://schemas.openxmlformats.org/officeDocument/2006/relationships/image" Target="../media/image16.wmf"/><Relationship Id="rId4" Type="http://schemas.openxmlformats.org/officeDocument/2006/relationships/oleObject" Target="../embeddings/oleObject8.bin"/></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vmlDrawing" Target="../drawings/vmlDrawing7.vml"/><Relationship Id="rId6" Type="http://schemas.openxmlformats.org/officeDocument/2006/relationships/image" Target="../media/image18.wmf"/><Relationship Id="rId5" Type="http://schemas.openxmlformats.org/officeDocument/2006/relationships/oleObject" Target="../embeddings/oleObject9.bin"/><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vmlDrawing" Target="../drawings/vmlDrawing8.vml"/><Relationship Id="rId5" Type="http://schemas.openxmlformats.org/officeDocument/2006/relationships/image" Target="../media/image21.wmf"/><Relationship Id="rId4" Type="http://schemas.openxmlformats.org/officeDocument/2006/relationships/oleObject" Target="../embeddings/oleObject10.bin"/></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5.xml"/><Relationship Id="rId1" Type="http://schemas.openxmlformats.org/officeDocument/2006/relationships/vmlDrawing" Target="../drawings/vmlDrawing9.vml"/><Relationship Id="rId6" Type="http://schemas.openxmlformats.org/officeDocument/2006/relationships/image" Target="../media/image24.wmf"/><Relationship Id="rId5" Type="http://schemas.openxmlformats.org/officeDocument/2006/relationships/oleObject" Target="../embeddings/oleObject12.bin"/><Relationship Id="rId4" Type="http://schemas.openxmlformats.org/officeDocument/2006/relationships/image" Target="../media/image23.w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25.w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3.xml"/><Relationship Id="rId1" Type="http://schemas.openxmlformats.org/officeDocument/2006/relationships/vmlDrawing" Target="../drawings/vmlDrawing11.vml"/><Relationship Id="rId6" Type="http://schemas.openxmlformats.org/officeDocument/2006/relationships/image" Target="../media/image27.wmf"/><Relationship Id="rId5" Type="http://schemas.openxmlformats.org/officeDocument/2006/relationships/oleObject" Target="../embeddings/oleObject15.bin"/><Relationship Id="rId4" Type="http://schemas.openxmlformats.org/officeDocument/2006/relationships/image" Target="../media/image26.w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4.xml"/><Relationship Id="rId1" Type="http://schemas.openxmlformats.org/officeDocument/2006/relationships/vmlDrawing" Target="../drawings/vmlDrawing12.vml"/><Relationship Id="rId5" Type="http://schemas.openxmlformats.org/officeDocument/2006/relationships/image" Target="../media/image29.jpg"/><Relationship Id="rId4" Type="http://schemas.openxmlformats.org/officeDocument/2006/relationships/image" Target="../media/image28.w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vmlDrawing" Target="../drawings/vmlDrawing13.vml"/><Relationship Id="rId5" Type="http://schemas.openxmlformats.org/officeDocument/2006/relationships/image" Target="../media/image31.wmf"/><Relationship Id="rId4" Type="http://schemas.openxmlformats.org/officeDocument/2006/relationships/oleObject" Target="../embeddings/oleObject17.bin"/></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notesSlide" Target="../notesSlides/notesSlide21.xml"/><Relationship Id="rId7" Type="http://schemas.openxmlformats.org/officeDocument/2006/relationships/image" Target="../media/image33.wmf"/><Relationship Id="rId2" Type="http://schemas.openxmlformats.org/officeDocument/2006/relationships/slideLayout" Target="../slideLayouts/slideLayout6.xml"/><Relationship Id="rId1" Type="http://schemas.openxmlformats.org/officeDocument/2006/relationships/vmlDrawing" Target="../drawings/vmlDrawing14.vml"/><Relationship Id="rId6" Type="http://schemas.openxmlformats.org/officeDocument/2006/relationships/oleObject" Target="../embeddings/oleObject19.bin"/><Relationship Id="rId11" Type="http://schemas.openxmlformats.org/officeDocument/2006/relationships/image" Target="../media/image35.wmf"/><Relationship Id="rId5" Type="http://schemas.openxmlformats.org/officeDocument/2006/relationships/image" Target="../media/image32.wmf"/><Relationship Id="rId10" Type="http://schemas.openxmlformats.org/officeDocument/2006/relationships/oleObject" Target="../embeddings/oleObject21.bin"/><Relationship Id="rId4" Type="http://schemas.openxmlformats.org/officeDocument/2006/relationships/oleObject" Target="../embeddings/oleObject18.bin"/><Relationship Id="rId9" Type="http://schemas.openxmlformats.org/officeDocument/2006/relationships/image" Target="../media/image34.wmf"/></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4.xml"/><Relationship Id="rId1" Type="http://schemas.openxmlformats.org/officeDocument/2006/relationships/vmlDrawing" Target="../drawings/vmlDrawing15.vml"/><Relationship Id="rId6" Type="http://schemas.openxmlformats.org/officeDocument/2006/relationships/image" Target="../media/image38.wmf"/><Relationship Id="rId5" Type="http://schemas.openxmlformats.org/officeDocument/2006/relationships/oleObject" Target="../embeddings/oleObject23.bin"/><Relationship Id="rId4" Type="http://schemas.openxmlformats.org/officeDocument/2006/relationships/image" Target="../media/image37.w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notesSlide" Target="../notesSlides/notesSlide5.xml"/><Relationship Id="rId7" Type="http://schemas.openxmlformats.org/officeDocument/2006/relationships/image" Target="../media/image5.wmf"/><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wmf"/><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8.wmf"/><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7.wmf"/><Relationship Id="rId4" Type="http://schemas.openxmlformats.org/officeDocument/2006/relationships/oleObject" Target="../embeddings/oleObject3.bin"/></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0.w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6.xml"/><Relationship Id="rId1" Type="http://schemas.openxmlformats.org/officeDocument/2006/relationships/vmlDrawing" Target="../drawings/vmlDrawing4.vml"/><Relationship Id="rId4" Type="http://schemas.openxmlformats.org/officeDocument/2006/relationships/image" Target="../media/image11.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Title 1"/>
          <p:cNvSpPr txBox="1">
            <a:spLocks noGrp="1"/>
          </p:cNvSpPr>
          <p:nvPr>
            <p:ph type="title"/>
          </p:nvPr>
        </p:nvSpPr>
        <p:spPr>
          <a:xfrm>
            <a:off x="457200" y="193965"/>
            <a:ext cx="8249478" cy="110794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Business Analytics: Methods, Models, and Decisions</a:t>
            </a:r>
            <a:endParaRPr sz="3600" b="1" i="0" u="none" strike="noStrike" cap="none" dirty="0">
              <a:solidFill>
                <a:srgbClr val="007FA3"/>
              </a:solidFill>
              <a:latin typeface="+mj-lt"/>
              <a:ea typeface="Arial"/>
              <a:cs typeface="Arial"/>
              <a:sym typeface="Arial"/>
            </a:endParaRPr>
          </a:p>
        </p:txBody>
      </p:sp>
      <p:sp>
        <p:nvSpPr>
          <p:cNvPr id="213" name="Text Placeholder 2"/>
          <p:cNvSpPr txBox="1">
            <a:spLocks noGrp="1"/>
          </p:cNvSpPr>
          <p:nvPr>
            <p:ph type="body" idx="1"/>
          </p:nvPr>
        </p:nvSpPr>
        <p:spPr>
          <a:xfrm>
            <a:off x="457200" y="1366920"/>
            <a:ext cx="1905000" cy="38568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2000" b="0" i="0" u="none" strike="noStrike" cap="none" dirty="0">
                <a:solidFill>
                  <a:srgbClr val="007FA3"/>
                </a:solidFill>
                <a:latin typeface="+mn-lt"/>
                <a:ea typeface="Arial"/>
                <a:cs typeface="Arial"/>
                <a:sym typeface="Arial"/>
              </a:rPr>
              <a:t>Third Edition</a:t>
            </a:r>
            <a:endParaRPr sz="2000" b="0" i="0" u="none" strike="noStrike" cap="none" dirty="0">
              <a:solidFill>
                <a:srgbClr val="007FA3"/>
              </a:solidFill>
              <a:latin typeface="+mn-lt"/>
              <a:ea typeface="Arial"/>
              <a:cs typeface="Arial"/>
              <a:sym typeface="Arial"/>
            </a:endParaRPr>
          </a:p>
        </p:txBody>
      </p:sp>
      <p:sp>
        <p:nvSpPr>
          <p:cNvPr id="214" name="Text Placeholder 3"/>
          <p:cNvSpPr txBox="1">
            <a:spLocks noGrp="1"/>
          </p:cNvSpPr>
          <p:nvPr>
            <p:ph type="body" idx="2"/>
          </p:nvPr>
        </p:nvSpPr>
        <p:spPr>
          <a:xfrm>
            <a:off x="4876800" y="2438400"/>
            <a:ext cx="3657600" cy="762000"/>
          </a:xfrm>
          <a:prstGeom prst="rect">
            <a:avLst/>
          </a:prstGeom>
          <a:noFill/>
          <a:ln>
            <a:noFill/>
          </a:ln>
        </p:spPr>
        <p:txBody>
          <a:bodyPr spcFirstLastPara="1" wrap="square" lIns="0" tIns="0" rIns="0" bIns="0" anchor="b" anchorCtr="0">
            <a:noAutofit/>
          </a:bodyPr>
          <a:lstStyle/>
          <a:p>
            <a:pPr marL="0" marR="0" lvl="0" indent="0" algn="ctr" rtl="0">
              <a:spcBef>
                <a:spcPts val="0"/>
              </a:spcBef>
              <a:spcAft>
                <a:spcPts val="0"/>
              </a:spcAft>
              <a:buClr>
                <a:srgbClr val="007FA3"/>
              </a:buClr>
              <a:buSzPts val="4000"/>
              <a:buFont typeface="Arial"/>
              <a:buNone/>
            </a:pPr>
            <a:r>
              <a:rPr lang="en-US" sz="4000" b="1" i="0" u="none" strike="noStrike" cap="none" dirty="0">
                <a:solidFill>
                  <a:schemeClr val="dk1"/>
                </a:solidFill>
                <a:latin typeface="+mn-lt"/>
                <a:ea typeface="Arial"/>
                <a:cs typeface="Arial"/>
                <a:sym typeface="Arial"/>
              </a:rPr>
              <a:t>Chapter </a:t>
            </a:r>
            <a:r>
              <a:rPr lang="en-US" sz="4000" b="1" dirty="0">
                <a:latin typeface="+mn-lt"/>
              </a:rPr>
              <a:t>10</a:t>
            </a:r>
            <a:endParaRPr sz="4000" b="0" i="0" u="none" strike="noStrike" cap="none" dirty="0">
              <a:solidFill>
                <a:schemeClr val="dk1"/>
              </a:solidFill>
              <a:latin typeface="+mn-lt"/>
              <a:ea typeface="Arial"/>
              <a:cs typeface="Arial"/>
              <a:sym typeface="Arial"/>
            </a:endParaRPr>
          </a:p>
        </p:txBody>
      </p:sp>
      <p:sp>
        <p:nvSpPr>
          <p:cNvPr id="217" name="Text Placeholder 6"/>
          <p:cNvSpPr txBox="1">
            <a:spLocks noGrp="1"/>
          </p:cNvSpPr>
          <p:nvPr>
            <p:ph type="body" idx="2"/>
          </p:nvPr>
        </p:nvSpPr>
        <p:spPr>
          <a:xfrm>
            <a:off x="4917202" y="3883312"/>
            <a:ext cx="3617198" cy="1113978"/>
          </a:xfrm>
          <a:prstGeom prst="rect">
            <a:avLst/>
          </a:prstGeom>
          <a:noFill/>
          <a:ln>
            <a:noFill/>
          </a:ln>
        </p:spPr>
        <p:txBody>
          <a:bodyPr spcFirstLastPara="1" wrap="square" lIns="0" tIns="0" rIns="0" bIns="0" anchor="b" anchorCtr="0">
            <a:noAutofit/>
          </a:bodyPr>
          <a:lstStyle/>
          <a:p>
            <a:pPr marL="0" lvl="0" indent="0" algn="ctr">
              <a:buSzPts val="3600"/>
            </a:pPr>
            <a:r>
              <a:rPr lang="en-US" sz="3600" dirty="0">
                <a:solidFill>
                  <a:srgbClr val="000000"/>
                </a:solidFill>
                <a:latin typeface="+mn-lt"/>
              </a:rPr>
              <a:t>Introduction to Data Mining</a:t>
            </a:r>
          </a:p>
        </p:txBody>
      </p:sp>
      <p:pic>
        <p:nvPicPr>
          <p:cNvPr id="8" name="Picture 5" descr="Front Cover: Business Analytics: Methods, Models, and Decisions Third Edition by Evans."/>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68325" y="1905000"/>
            <a:ext cx="3470275" cy="411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Lst>
        </p:spPr>
      </p:pic>
      <p:sp>
        <p:nvSpPr>
          <p:cNvPr id="215" name="Text Placeholder 4"/>
          <p:cNvSpPr txBox="1">
            <a:spLocks noGrp="1"/>
          </p:cNvSpPr>
          <p:nvPr>
            <p:ph type="body" idx="3"/>
          </p:nvPr>
        </p:nvSpPr>
        <p:spPr>
          <a:xfrm>
            <a:off x="1689649" y="6448760"/>
            <a:ext cx="6002199" cy="260432"/>
          </a:xfrm>
          <a:prstGeom prst="rect">
            <a:avLst/>
          </a:prstGeom>
          <a:noFill/>
          <a:ln>
            <a:noFill/>
          </a:ln>
        </p:spPr>
        <p:txBody>
          <a:bodyPr spcFirstLastPara="1" wrap="square" lIns="0" tIns="0" rIns="0" bIns="0" anchor="t" anchorCtr="0">
            <a:noAutofit/>
          </a:bodyPr>
          <a:lstStyle/>
          <a:p>
            <a:pPr marL="0" lvl="0" indent="0" algn="ctr">
              <a:buClr>
                <a:srgbClr val="000000"/>
              </a:buClr>
              <a:buSzPts val="1200"/>
            </a:pPr>
            <a:r>
              <a:rPr lang="en-US" sz="120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a:rPr>
              <a:t>Copyright © 2020, 2016, 2013 Pearson Education, Inc. All Rights Reserved</a:t>
            </a:r>
          </a:p>
        </p:txBody>
      </p:sp>
    </p:spTree>
    <p:extLst>
      <p:ext uri="{BB962C8B-B14F-4D97-AF65-F5344CB8AC3E}">
        <p14:creationId xmlns:p14="http://schemas.microsoft.com/office/powerpoint/2010/main" val="7819471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Example 10.2: Single Linkage Clustering </a:t>
            </a:r>
            <a:r>
              <a:rPr lang="en-US" sz="2000" b="0" dirty="0">
                <a:latin typeface="+mj-lt"/>
              </a:rPr>
              <a:t>(1 of 4)</a:t>
            </a:r>
          </a:p>
        </p:txBody>
      </p:sp>
      <p:graphicFrame>
        <p:nvGraphicFramePr>
          <p:cNvPr id="8" name="Table 7"/>
          <p:cNvGraphicFramePr>
            <a:graphicFrameLocks noGrp="1"/>
          </p:cNvGraphicFramePr>
          <p:nvPr>
            <p:extLst>
              <p:ext uri="{D42A27DB-BD31-4B8C-83A1-F6EECF244321}">
                <p14:modId xmlns:p14="http://schemas.microsoft.com/office/powerpoint/2010/main" val="2853690249"/>
              </p:ext>
            </p:extLst>
          </p:nvPr>
        </p:nvGraphicFramePr>
        <p:xfrm>
          <a:off x="975687" y="1639936"/>
          <a:ext cx="7422876" cy="1929725"/>
        </p:xfrm>
        <a:graphic>
          <a:graphicData uri="http://schemas.openxmlformats.org/drawingml/2006/table">
            <a:tbl>
              <a:tblPr firstRow="1" bandRow="1">
                <a:tableStyleId>{5940675A-B579-460E-94D1-54222C63F5DA}</a:tableStyleId>
              </a:tblPr>
              <a:tblGrid>
                <a:gridCol w="1237146">
                  <a:extLst>
                    <a:ext uri="{9D8B030D-6E8A-4147-A177-3AD203B41FA5}">
                      <a16:colId xmlns:a16="http://schemas.microsoft.com/office/drawing/2014/main" val="72908618"/>
                    </a:ext>
                  </a:extLst>
                </a:gridCol>
                <a:gridCol w="1237146">
                  <a:extLst>
                    <a:ext uri="{9D8B030D-6E8A-4147-A177-3AD203B41FA5}">
                      <a16:colId xmlns:a16="http://schemas.microsoft.com/office/drawing/2014/main" val="1455346452"/>
                    </a:ext>
                  </a:extLst>
                </a:gridCol>
                <a:gridCol w="1237146">
                  <a:extLst>
                    <a:ext uri="{9D8B030D-6E8A-4147-A177-3AD203B41FA5}">
                      <a16:colId xmlns:a16="http://schemas.microsoft.com/office/drawing/2014/main" val="2933558295"/>
                    </a:ext>
                  </a:extLst>
                </a:gridCol>
                <a:gridCol w="1237146">
                  <a:extLst>
                    <a:ext uri="{9D8B030D-6E8A-4147-A177-3AD203B41FA5}">
                      <a16:colId xmlns:a16="http://schemas.microsoft.com/office/drawing/2014/main" val="605526882"/>
                    </a:ext>
                  </a:extLst>
                </a:gridCol>
                <a:gridCol w="1237146">
                  <a:extLst>
                    <a:ext uri="{9D8B030D-6E8A-4147-A177-3AD203B41FA5}">
                      <a16:colId xmlns:a16="http://schemas.microsoft.com/office/drawing/2014/main" val="2854786404"/>
                    </a:ext>
                  </a:extLst>
                </a:gridCol>
                <a:gridCol w="1237146">
                  <a:extLst>
                    <a:ext uri="{9D8B030D-6E8A-4147-A177-3AD203B41FA5}">
                      <a16:colId xmlns:a16="http://schemas.microsoft.com/office/drawing/2014/main" val="792962102"/>
                    </a:ext>
                  </a:extLst>
                </a:gridCol>
              </a:tblGrid>
              <a:tr h="272786">
                <a:tc>
                  <a:txBody>
                    <a:bodyPr/>
                    <a:lstStyle/>
                    <a:p>
                      <a:r>
                        <a:rPr lang="en-US" sz="100" dirty="0">
                          <a:solidFill>
                            <a:schemeClr val="bg1"/>
                          </a:solidFill>
                          <a:latin typeface="+mn-lt"/>
                        </a:rPr>
                        <a:t>blank</a:t>
                      </a:r>
                    </a:p>
                  </a:txBody>
                  <a:tcPr/>
                </a:tc>
                <a:tc>
                  <a:txBody>
                    <a:bodyPr/>
                    <a:lstStyle/>
                    <a:p>
                      <a:r>
                        <a:rPr lang="en-US" sz="1200" b="1" dirty="0">
                          <a:latin typeface="+mn-lt"/>
                        </a:rPr>
                        <a:t>Amherst</a:t>
                      </a:r>
                    </a:p>
                  </a:txBody>
                  <a:tcPr/>
                </a:tc>
                <a:tc>
                  <a:txBody>
                    <a:bodyPr/>
                    <a:lstStyle/>
                    <a:p>
                      <a:r>
                        <a:rPr lang="en-US" sz="1200" b="1" dirty="0">
                          <a:latin typeface="+mn-lt"/>
                        </a:rPr>
                        <a:t>Barnard</a:t>
                      </a:r>
                    </a:p>
                  </a:txBody>
                  <a:tcPr/>
                </a:tc>
                <a:tc>
                  <a:txBody>
                    <a:bodyPr/>
                    <a:lstStyle/>
                    <a:p>
                      <a:r>
                        <a:rPr lang="en-US" sz="1200" b="1" dirty="0">
                          <a:latin typeface="+mn-lt"/>
                        </a:rPr>
                        <a:t>Bates</a:t>
                      </a:r>
                    </a:p>
                  </a:txBody>
                  <a:tcPr/>
                </a:tc>
                <a:tc>
                  <a:txBody>
                    <a:bodyPr/>
                    <a:lstStyle/>
                    <a:p>
                      <a:r>
                        <a:rPr lang="en-US" sz="1200" b="1" dirty="0">
                          <a:latin typeface="+mn-lt"/>
                        </a:rPr>
                        <a:t>Berkeley</a:t>
                      </a:r>
                    </a:p>
                  </a:txBody>
                  <a:tcPr/>
                </a:tc>
                <a:tc>
                  <a:txBody>
                    <a:bodyPr/>
                    <a:lstStyle/>
                    <a:p>
                      <a:r>
                        <a:rPr lang="en-US" sz="1200" b="1" dirty="0">
                          <a:latin typeface="+mn-lt"/>
                        </a:rPr>
                        <a:t>Bowdoin</a:t>
                      </a:r>
                    </a:p>
                  </a:txBody>
                  <a:tcPr/>
                </a:tc>
                <a:extLst>
                  <a:ext uri="{0D108BD9-81ED-4DB2-BD59-A6C34878D82A}">
                    <a16:rowId xmlns:a16="http://schemas.microsoft.com/office/drawing/2014/main" val="3134440302"/>
                  </a:ext>
                </a:extLst>
              </a:tr>
              <a:tr h="3310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latin typeface="+mn-lt"/>
                        </a:rPr>
                        <a:t>Amherst</a:t>
                      </a:r>
                    </a:p>
                  </a:txBody>
                  <a:tcPr/>
                </a:tc>
                <a:tc>
                  <a:txBody>
                    <a:bodyPr/>
                    <a:lstStyle/>
                    <a:p>
                      <a:r>
                        <a:rPr lang="en-US" sz="1200" dirty="0">
                          <a:latin typeface="+mn-lt"/>
                        </a:rPr>
                        <a:t>0</a:t>
                      </a:r>
                    </a:p>
                  </a:txBody>
                  <a:tcPr/>
                </a:tc>
                <a:tc>
                  <a:txBody>
                    <a:bodyPr/>
                    <a:lstStyle/>
                    <a:p>
                      <a:r>
                        <a:rPr lang="en-US" sz="1200" dirty="0">
                          <a:latin typeface="+mn-lt"/>
                        </a:rPr>
                        <a:t>3.5284</a:t>
                      </a:r>
                    </a:p>
                  </a:txBody>
                  <a:tcPr/>
                </a:tc>
                <a:tc>
                  <a:txBody>
                    <a:bodyPr/>
                    <a:lstStyle/>
                    <a:p>
                      <a:r>
                        <a:rPr lang="en-US" sz="1200" dirty="0">
                          <a:latin typeface="+mn-lt"/>
                        </a:rPr>
                        <a:t>2.7007</a:t>
                      </a:r>
                    </a:p>
                  </a:txBody>
                  <a:tcPr/>
                </a:tc>
                <a:tc>
                  <a:txBody>
                    <a:bodyPr/>
                    <a:lstStyle/>
                    <a:p>
                      <a:r>
                        <a:rPr lang="en-US" sz="1200" dirty="0">
                          <a:latin typeface="+mn-lt"/>
                        </a:rPr>
                        <a:t>4.2454</a:t>
                      </a:r>
                    </a:p>
                  </a:txBody>
                  <a:tcPr/>
                </a:tc>
                <a:tc>
                  <a:txBody>
                    <a:bodyPr/>
                    <a:lstStyle/>
                    <a:p>
                      <a:r>
                        <a:rPr lang="en-US" sz="1200" dirty="0">
                          <a:latin typeface="+mn-lt"/>
                        </a:rPr>
                        <a:t>0.7158</a:t>
                      </a:r>
                    </a:p>
                  </a:txBody>
                  <a:tcPr/>
                </a:tc>
                <a:extLst>
                  <a:ext uri="{0D108BD9-81ED-4DB2-BD59-A6C34878D82A}">
                    <a16:rowId xmlns:a16="http://schemas.microsoft.com/office/drawing/2014/main" val="2893547245"/>
                  </a:ext>
                </a:extLst>
              </a:tr>
              <a:tr h="3310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latin typeface="+mn-lt"/>
                        </a:rPr>
                        <a:t>Barnard</a:t>
                      </a:r>
                    </a:p>
                  </a:txBody>
                  <a:tcPr/>
                </a:tc>
                <a:tc>
                  <a:txBody>
                    <a:bodyPr/>
                    <a:lstStyle/>
                    <a:p>
                      <a:r>
                        <a:rPr lang="en-US" sz="100" dirty="0">
                          <a:solidFill>
                            <a:schemeClr val="bg1"/>
                          </a:solidFill>
                          <a:latin typeface="+mn-lt"/>
                        </a:rPr>
                        <a:t>blank</a:t>
                      </a:r>
                    </a:p>
                  </a:txBody>
                  <a:tcPr/>
                </a:tc>
                <a:tc>
                  <a:txBody>
                    <a:bodyPr/>
                    <a:lstStyle/>
                    <a:p>
                      <a:r>
                        <a:rPr lang="en-US" sz="1200" dirty="0">
                          <a:latin typeface="+mn-lt"/>
                        </a:rPr>
                        <a:t>0</a:t>
                      </a:r>
                    </a:p>
                  </a:txBody>
                  <a:tcPr/>
                </a:tc>
                <a:tc>
                  <a:txBody>
                    <a:bodyPr/>
                    <a:lstStyle/>
                    <a:p>
                      <a:r>
                        <a:rPr lang="en-US" sz="1200" dirty="0">
                          <a:latin typeface="+mn-lt"/>
                        </a:rPr>
                        <a:t>1.8790</a:t>
                      </a:r>
                    </a:p>
                  </a:txBody>
                  <a:tcPr/>
                </a:tc>
                <a:tc>
                  <a:txBody>
                    <a:bodyPr/>
                    <a:lstStyle/>
                    <a:p>
                      <a:r>
                        <a:rPr lang="en-US" sz="1200" dirty="0">
                          <a:latin typeface="+mn-lt"/>
                        </a:rPr>
                        <a:t>2.8901</a:t>
                      </a:r>
                    </a:p>
                  </a:txBody>
                  <a:tcPr/>
                </a:tc>
                <a:tc>
                  <a:txBody>
                    <a:bodyPr/>
                    <a:lstStyle/>
                    <a:p>
                      <a:r>
                        <a:rPr lang="en-US" sz="1200" dirty="0">
                          <a:latin typeface="+mn-lt"/>
                        </a:rPr>
                        <a:t>2.9744</a:t>
                      </a:r>
                    </a:p>
                  </a:txBody>
                  <a:tcPr/>
                </a:tc>
                <a:extLst>
                  <a:ext uri="{0D108BD9-81ED-4DB2-BD59-A6C34878D82A}">
                    <a16:rowId xmlns:a16="http://schemas.microsoft.com/office/drawing/2014/main" val="3676095476"/>
                  </a:ext>
                </a:extLst>
              </a:tr>
              <a:tr h="3310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latin typeface="+mn-lt"/>
                        </a:rPr>
                        <a:t>Bates</a:t>
                      </a:r>
                    </a:p>
                  </a:txBody>
                  <a:tcPr/>
                </a:tc>
                <a:tc>
                  <a:txBody>
                    <a:bodyPr/>
                    <a:lstStyle/>
                    <a:p>
                      <a:r>
                        <a:rPr lang="en-US" sz="100" dirty="0">
                          <a:solidFill>
                            <a:schemeClr val="bg1"/>
                          </a:solidFill>
                          <a:latin typeface="+mn-lt"/>
                        </a:rPr>
                        <a:t>blank</a:t>
                      </a:r>
                    </a:p>
                  </a:txBody>
                  <a:tcPr/>
                </a:tc>
                <a:tc>
                  <a:txBody>
                    <a:bodyPr/>
                    <a:lstStyle/>
                    <a:p>
                      <a:r>
                        <a:rPr lang="en-US" sz="100" dirty="0">
                          <a:solidFill>
                            <a:schemeClr val="bg1"/>
                          </a:solidFill>
                          <a:latin typeface="+mn-lt"/>
                        </a:rPr>
                        <a:t>blank</a:t>
                      </a:r>
                    </a:p>
                  </a:txBody>
                  <a:tcPr/>
                </a:tc>
                <a:tc>
                  <a:txBody>
                    <a:bodyPr/>
                    <a:lstStyle/>
                    <a:p>
                      <a:r>
                        <a:rPr lang="en-US" sz="1200" dirty="0">
                          <a:latin typeface="+mn-lt"/>
                        </a:rPr>
                        <a:t>0</a:t>
                      </a:r>
                    </a:p>
                  </a:txBody>
                  <a:tcPr/>
                </a:tc>
                <a:tc>
                  <a:txBody>
                    <a:bodyPr/>
                    <a:lstStyle/>
                    <a:p>
                      <a:r>
                        <a:rPr lang="en-US" sz="1200" dirty="0">
                          <a:latin typeface="+mn-lt"/>
                        </a:rPr>
                        <a:t>3.9837</a:t>
                      </a:r>
                    </a:p>
                  </a:txBody>
                  <a:tcPr/>
                </a:tc>
                <a:tc>
                  <a:txBody>
                    <a:bodyPr/>
                    <a:lstStyle/>
                    <a:p>
                      <a:r>
                        <a:rPr lang="en-US" sz="1200" dirty="0">
                          <a:latin typeface="+mn-lt"/>
                        </a:rPr>
                        <a:t>2.0615</a:t>
                      </a:r>
                    </a:p>
                  </a:txBody>
                  <a:tcPr/>
                </a:tc>
                <a:extLst>
                  <a:ext uri="{0D108BD9-81ED-4DB2-BD59-A6C34878D82A}">
                    <a16:rowId xmlns:a16="http://schemas.microsoft.com/office/drawing/2014/main" val="3837416942"/>
                  </a:ext>
                </a:extLst>
              </a:tr>
              <a:tr h="3310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latin typeface="+mn-lt"/>
                        </a:rPr>
                        <a:t>Berkeley</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 b="0" i="0" u="none" strike="noStrike" kern="0" cap="none" spc="0" normalizeH="0" baseline="0" noProof="0" dirty="0">
                          <a:ln>
                            <a:noFill/>
                          </a:ln>
                          <a:solidFill>
                            <a:srgbClr val="FFFFFF"/>
                          </a:solidFill>
                          <a:effectLst/>
                          <a:uLnTx/>
                          <a:uFillTx/>
                          <a:latin typeface="+mn-lt"/>
                          <a:ea typeface="+mn-ea"/>
                          <a:cs typeface="+mn-cs"/>
                          <a:sym typeface="Arial"/>
                        </a:rPr>
                        <a:t>blank</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 b="0" i="0" u="none" strike="noStrike" kern="0" cap="none" spc="0" normalizeH="0" baseline="0" noProof="0" dirty="0">
                          <a:ln>
                            <a:noFill/>
                          </a:ln>
                          <a:solidFill>
                            <a:srgbClr val="FFFFFF"/>
                          </a:solidFill>
                          <a:effectLst/>
                          <a:uLnTx/>
                          <a:uFillTx/>
                          <a:latin typeface="+mn-lt"/>
                          <a:ea typeface="+mn-ea"/>
                          <a:cs typeface="+mn-cs"/>
                          <a:sym typeface="Arial"/>
                        </a:rPr>
                        <a:t>blank</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 b="0" i="0" u="none" strike="noStrike" kern="0" cap="none" spc="0" normalizeH="0" baseline="0" noProof="0" dirty="0">
                          <a:ln>
                            <a:noFill/>
                          </a:ln>
                          <a:solidFill>
                            <a:srgbClr val="FFFFFF"/>
                          </a:solidFill>
                          <a:effectLst/>
                          <a:uLnTx/>
                          <a:uFillTx/>
                          <a:latin typeface="+mn-lt"/>
                          <a:ea typeface="+mn-ea"/>
                          <a:cs typeface="+mn-cs"/>
                          <a:sym typeface="Arial"/>
                        </a:rPr>
                        <a:t>blank</a:t>
                      </a:r>
                    </a:p>
                  </a:txBody>
                  <a:tcPr/>
                </a:tc>
                <a:tc>
                  <a:txBody>
                    <a:bodyPr/>
                    <a:lstStyle/>
                    <a:p>
                      <a:r>
                        <a:rPr lang="en-US" sz="1200" dirty="0">
                          <a:latin typeface="+mn-lt"/>
                        </a:rPr>
                        <a:t>0</a:t>
                      </a:r>
                    </a:p>
                  </a:txBody>
                  <a:tcPr/>
                </a:tc>
                <a:tc>
                  <a:txBody>
                    <a:bodyPr/>
                    <a:lstStyle/>
                    <a:p>
                      <a:r>
                        <a:rPr lang="en-US" sz="1200" dirty="0">
                          <a:latin typeface="+mn-lt"/>
                        </a:rPr>
                        <a:t>3.8954</a:t>
                      </a:r>
                    </a:p>
                  </a:txBody>
                  <a:tcPr/>
                </a:tc>
                <a:extLst>
                  <a:ext uri="{0D108BD9-81ED-4DB2-BD59-A6C34878D82A}">
                    <a16:rowId xmlns:a16="http://schemas.microsoft.com/office/drawing/2014/main" val="3211726763"/>
                  </a:ext>
                </a:extLst>
              </a:tr>
              <a:tr h="3310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latin typeface="+mn-lt"/>
                        </a:rPr>
                        <a:t>Bowdoin</a:t>
                      </a:r>
                    </a:p>
                  </a:txBody>
                  <a:tcPr/>
                </a:tc>
                <a:tc>
                  <a:txBody>
                    <a:bodyPr/>
                    <a:lstStyle/>
                    <a:p>
                      <a:r>
                        <a:rPr lang="en-US" sz="100" dirty="0">
                          <a:solidFill>
                            <a:schemeClr val="bg1"/>
                          </a:solidFill>
                          <a:latin typeface="+mn-lt"/>
                        </a:rPr>
                        <a:t>blank</a:t>
                      </a:r>
                    </a:p>
                  </a:txBody>
                  <a:tcPr/>
                </a:tc>
                <a:tc>
                  <a:txBody>
                    <a:bodyPr/>
                    <a:lstStyle/>
                    <a:p>
                      <a:r>
                        <a:rPr lang="en-US" sz="100" dirty="0">
                          <a:solidFill>
                            <a:schemeClr val="bg1"/>
                          </a:solidFill>
                          <a:latin typeface="+mn-lt"/>
                        </a:rPr>
                        <a:t>blank</a:t>
                      </a:r>
                    </a:p>
                  </a:txBody>
                  <a:tcPr/>
                </a:tc>
                <a:tc>
                  <a:txBody>
                    <a:bodyPr/>
                    <a:lstStyle/>
                    <a:p>
                      <a:r>
                        <a:rPr lang="en-US" sz="100" dirty="0">
                          <a:solidFill>
                            <a:schemeClr val="bg1"/>
                          </a:solidFill>
                          <a:latin typeface="+mn-lt"/>
                        </a:rPr>
                        <a:t>blank</a:t>
                      </a:r>
                    </a:p>
                  </a:txBody>
                  <a:tcPr/>
                </a:tc>
                <a:tc>
                  <a:txBody>
                    <a:bodyPr/>
                    <a:lstStyle/>
                    <a:p>
                      <a:r>
                        <a:rPr lang="en-US" sz="100" dirty="0">
                          <a:solidFill>
                            <a:schemeClr val="bg1"/>
                          </a:solidFill>
                          <a:latin typeface="+mn-lt"/>
                        </a:rPr>
                        <a:t>blank</a:t>
                      </a:r>
                    </a:p>
                  </a:txBody>
                  <a:tcPr/>
                </a:tc>
                <a:tc>
                  <a:txBody>
                    <a:bodyPr/>
                    <a:lstStyle/>
                    <a:p>
                      <a:r>
                        <a:rPr lang="en-US" sz="1200" dirty="0">
                          <a:latin typeface="+mn-lt"/>
                        </a:rPr>
                        <a:t>0</a:t>
                      </a:r>
                    </a:p>
                  </a:txBody>
                  <a:tcPr/>
                </a:tc>
                <a:extLst>
                  <a:ext uri="{0D108BD9-81ED-4DB2-BD59-A6C34878D82A}">
                    <a16:rowId xmlns:a16="http://schemas.microsoft.com/office/drawing/2014/main" val="3774106854"/>
                  </a:ext>
                </a:extLst>
              </a:tr>
            </a:tbl>
          </a:graphicData>
        </a:graphic>
      </p:graphicFrame>
      <p:sp>
        <p:nvSpPr>
          <p:cNvPr id="3" name="Text Placeholder 2"/>
          <p:cNvSpPr>
            <a:spLocks noGrp="1"/>
          </p:cNvSpPr>
          <p:nvPr>
            <p:ph type="body" idx="1"/>
          </p:nvPr>
        </p:nvSpPr>
        <p:spPr>
          <a:xfrm>
            <a:off x="495300" y="3707297"/>
            <a:ext cx="8052352" cy="809584"/>
          </a:xfrm>
        </p:spPr>
        <p:txBody>
          <a:bodyPr anchor="b"/>
          <a:lstStyle/>
          <a:p>
            <a:pPr marL="256032" indent="-256032">
              <a:buSzPct val="100000"/>
            </a:pPr>
            <a:r>
              <a:rPr lang="en-US" sz="1200" dirty="0">
                <a:latin typeface="+mn-lt"/>
              </a:rPr>
              <a:t>The smallest distance occurs between Amherst and Bowdoin (0.7158). Join these two into a cluster.</a:t>
            </a:r>
          </a:p>
          <a:p>
            <a:pPr marL="256032" indent="-256032">
              <a:buSzPct val="100000"/>
            </a:pPr>
            <a:r>
              <a:rPr lang="en-US" sz="1200" dirty="0">
                <a:latin typeface="+mn-lt"/>
              </a:rPr>
              <a:t>Recalculate the distance between this cluster and the remaining colleges by finding the minimum distance between any college in the cluster and the others.</a:t>
            </a:r>
          </a:p>
        </p:txBody>
      </p:sp>
      <p:graphicFrame>
        <p:nvGraphicFramePr>
          <p:cNvPr id="9" name="Table 8"/>
          <p:cNvGraphicFramePr>
            <a:graphicFrameLocks noGrp="1"/>
          </p:cNvGraphicFramePr>
          <p:nvPr>
            <p:extLst>
              <p:ext uri="{D42A27DB-BD31-4B8C-83A1-F6EECF244321}">
                <p14:modId xmlns:p14="http://schemas.microsoft.com/office/powerpoint/2010/main" val="3205471039"/>
              </p:ext>
            </p:extLst>
          </p:nvPr>
        </p:nvGraphicFramePr>
        <p:xfrm>
          <a:off x="824949" y="4654517"/>
          <a:ext cx="7573614" cy="1577517"/>
        </p:xfrm>
        <a:graphic>
          <a:graphicData uri="http://schemas.openxmlformats.org/drawingml/2006/table">
            <a:tbl>
              <a:tblPr firstRow="1" bandRow="1">
                <a:tableStyleId>{5940675A-B579-460E-94D1-54222C63F5DA}</a:tableStyleId>
              </a:tblPr>
              <a:tblGrid>
                <a:gridCol w="1387234">
                  <a:extLst>
                    <a:ext uri="{9D8B030D-6E8A-4147-A177-3AD203B41FA5}">
                      <a16:colId xmlns:a16="http://schemas.microsoft.com/office/drawing/2014/main" val="72908618"/>
                    </a:ext>
                  </a:extLst>
                </a:gridCol>
                <a:gridCol w="1750250">
                  <a:extLst>
                    <a:ext uri="{9D8B030D-6E8A-4147-A177-3AD203B41FA5}">
                      <a16:colId xmlns:a16="http://schemas.microsoft.com/office/drawing/2014/main" val="1455346452"/>
                    </a:ext>
                  </a:extLst>
                </a:gridCol>
                <a:gridCol w="1406684">
                  <a:extLst>
                    <a:ext uri="{9D8B030D-6E8A-4147-A177-3AD203B41FA5}">
                      <a16:colId xmlns:a16="http://schemas.microsoft.com/office/drawing/2014/main" val="2933558295"/>
                    </a:ext>
                  </a:extLst>
                </a:gridCol>
                <a:gridCol w="1514723">
                  <a:extLst>
                    <a:ext uri="{9D8B030D-6E8A-4147-A177-3AD203B41FA5}">
                      <a16:colId xmlns:a16="http://schemas.microsoft.com/office/drawing/2014/main" val="605526882"/>
                    </a:ext>
                  </a:extLst>
                </a:gridCol>
                <a:gridCol w="1514723">
                  <a:extLst>
                    <a:ext uri="{9D8B030D-6E8A-4147-A177-3AD203B41FA5}">
                      <a16:colId xmlns:a16="http://schemas.microsoft.com/office/drawing/2014/main" val="2854786404"/>
                    </a:ext>
                  </a:extLst>
                </a:gridCol>
              </a:tblGrid>
              <a:tr h="262672">
                <a:tc>
                  <a:txBody>
                    <a:bodyPr/>
                    <a:lstStyle/>
                    <a:p>
                      <a:r>
                        <a:rPr lang="en-US" sz="100" dirty="0">
                          <a:solidFill>
                            <a:schemeClr val="bg1"/>
                          </a:solidFill>
                          <a:latin typeface="+mn-lt"/>
                        </a:rPr>
                        <a:t>blank</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latin typeface="+mn-lt"/>
                        </a:rPr>
                        <a:t>Amherst/Bowdoin</a:t>
                      </a:r>
                    </a:p>
                  </a:txBody>
                  <a:tcPr/>
                </a:tc>
                <a:tc>
                  <a:txBody>
                    <a:bodyPr/>
                    <a:lstStyle/>
                    <a:p>
                      <a:r>
                        <a:rPr lang="en-US" sz="1200" b="1" dirty="0">
                          <a:latin typeface="+mn-lt"/>
                        </a:rPr>
                        <a:t>Barnard</a:t>
                      </a:r>
                    </a:p>
                  </a:txBody>
                  <a:tcPr/>
                </a:tc>
                <a:tc>
                  <a:txBody>
                    <a:bodyPr/>
                    <a:lstStyle/>
                    <a:p>
                      <a:r>
                        <a:rPr lang="en-US" sz="1200" b="1" dirty="0">
                          <a:latin typeface="+mn-lt"/>
                        </a:rPr>
                        <a:t>Bates</a:t>
                      </a:r>
                    </a:p>
                  </a:txBody>
                  <a:tcPr/>
                </a:tc>
                <a:tc>
                  <a:txBody>
                    <a:bodyPr/>
                    <a:lstStyle/>
                    <a:p>
                      <a:r>
                        <a:rPr lang="en-US" sz="1200" b="1" dirty="0">
                          <a:latin typeface="+mn-lt"/>
                        </a:rPr>
                        <a:t>Berkeley</a:t>
                      </a:r>
                    </a:p>
                  </a:txBody>
                  <a:tcPr/>
                </a:tc>
                <a:extLst>
                  <a:ext uri="{0D108BD9-81ED-4DB2-BD59-A6C34878D82A}">
                    <a16:rowId xmlns:a16="http://schemas.microsoft.com/office/drawing/2014/main" val="3134440302"/>
                  </a:ext>
                </a:extLst>
              </a:tr>
              <a:tr h="43778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latin typeface="+mn-lt"/>
                        </a:rPr>
                        <a:t>Amherst/Bowdoin</a:t>
                      </a:r>
                    </a:p>
                  </a:txBody>
                  <a:tcPr/>
                </a:tc>
                <a:tc>
                  <a:txBody>
                    <a:bodyPr/>
                    <a:lstStyle/>
                    <a:p>
                      <a:r>
                        <a:rPr lang="en-US" sz="1200" dirty="0">
                          <a:latin typeface="+mn-lt"/>
                        </a:rPr>
                        <a:t>0</a:t>
                      </a:r>
                    </a:p>
                  </a:txBody>
                  <a:tcPr/>
                </a:tc>
                <a:tc>
                  <a:txBody>
                    <a:bodyPr/>
                    <a:lstStyle/>
                    <a:p>
                      <a:r>
                        <a:rPr lang="en-US" sz="1200" dirty="0">
                          <a:latin typeface="+mn-lt"/>
                        </a:rPr>
                        <a:t>2.9744</a:t>
                      </a:r>
                    </a:p>
                  </a:txBody>
                  <a:tcPr/>
                </a:tc>
                <a:tc>
                  <a:txBody>
                    <a:bodyPr/>
                    <a:lstStyle/>
                    <a:p>
                      <a:r>
                        <a:rPr lang="en-US" sz="1200" dirty="0">
                          <a:latin typeface="+mn-lt"/>
                        </a:rPr>
                        <a:t>2.0615</a:t>
                      </a:r>
                    </a:p>
                  </a:txBody>
                  <a:tcPr/>
                </a:tc>
                <a:tc>
                  <a:txBody>
                    <a:bodyPr/>
                    <a:lstStyle/>
                    <a:p>
                      <a:r>
                        <a:rPr lang="en-US" sz="1200" dirty="0">
                          <a:latin typeface="+mn-lt"/>
                        </a:rPr>
                        <a:t>3.8954</a:t>
                      </a:r>
                    </a:p>
                  </a:txBody>
                  <a:tcPr/>
                </a:tc>
                <a:extLst>
                  <a:ext uri="{0D108BD9-81ED-4DB2-BD59-A6C34878D82A}">
                    <a16:rowId xmlns:a16="http://schemas.microsoft.com/office/drawing/2014/main" val="2893547245"/>
                  </a:ext>
                </a:extLst>
              </a:tr>
              <a:tr h="28847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latin typeface="+mn-lt"/>
                        </a:rPr>
                        <a:t>Barnard</a:t>
                      </a:r>
                    </a:p>
                  </a:txBody>
                  <a:tcPr/>
                </a:tc>
                <a:tc>
                  <a:txBody>
                    <a:bodyPr/>
                    <a:lstStyle/>
                    <a:p>
                      <a:r>
                        <a:rPr lang="en-US" sz="100" dirty="0">
                          <a:solidFill>
                            <a:schemeClr val="bg1"/>
                          </a:solidFill>
                          <a:latin typeface="+mn-lt"/>
                        </a:rPr>
                        <a:t>blank</a:t>
                      </a:r>
                    </a:p>
                  </a:txBody>
                  <a:tcPr/>
                </a:tc>
                <a:tc>
                  <a:txBody>
                    <a:bodyPr/>
                    <a:lstStyle/>
                    <a:p>
                      <a:r>
                        <a:rPr lang="en-US" sz="1200" dirty="0">
                          <a:latin typeface="+mn-lt"/>
                        </a:rPr>
                        <a:t>0</a:t>
                      </a:r>
                    </a:p>
                  </a:txBody>
                  <a:tcPr/>
                </a:tc>
                <a:tc>
                  <a:txBody>
                    <a:bodyPr/>
                    <a:lstStyle/>
                    <a:p>
                      <a:r>
                        <a:rPr lang="en-US" sz="1200" dirty="0">
                          <a:latin typeface="+mn-lt"/>
                        </a:rPr>
                        <a:t>1.879</a:t>
                      </a:r>
                    </a:p>
                  </a:txBody>
                  <a:tcPr/>
                </a:tc>
                <a:tc>
                  <a:txBody>
                    <a:bodyPr/>
                    <a:lstStyle/>
                    <a:p>
                      <a:r>
                        <a:rPr lang="en-US" sz="1200" dirty="0">
                          <a:latin typeface="+mn-lt"/>
                        </a:rPr>
                        <a:t>2.8901</a:t>
                      </a:r>
                    </a:p>
                  </a:txBody>
                  <a:tcPr/>
                </a:tc>
                <a:extLst>
                  <a:ext uri="{0D108BD9-81ED-4DB2-BD59-A6C34878D82A}">
                    <a16:rowId xmlns:a16="http://schemas.microsoft.com/office/drawing/2014/main" val="3676095476"/>
                  </a:ext>
                </a:extLst>
              </a:tr>
              <a:tr h="28847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latin typeface="+mn-lt"/>
                        </a:rPr>
                        <a:t>Bates</a:t>
                      </a:r>
                    </a:p>
                  </a:txBody>
                  <a:tcPr/>
                </a:tc>
                <a:tc>
                  <a:txBody>
                    <a:bodyPr/>
                    <a:lstStyle/>
                    <a:p>
                      <a:r>
                        <a:rPr lang="en-US" sz="100" dirty="0">
                          <a:solidFill>
                            <a:schemeClr val="bg1"/>
                          </a:solidFill>
                          <a:latin typeface="+mn-lt"/>
                        </a:rPr>
                        <a:t>blank</a:t>
                      </a:r>
                    </a:p>
                  </a:txBody>
                  <a:tcPr/>
                </a:tc>
                <a:tc>
                  <a:txBody>
                    <a:bodyPr/>
                    <a:lstStyle/>
                    <a:p>
                      <a:r>
                        <a:rPr lang="en-US" sz="100" dirty="0">
                          <a:solidFill>
                            <a:schemeClr val="bg1"/>
                          </a:solidFill>
                          <a:latin typeface="+mn-lt"/>
                        </a:rPr>
                        <a:t>blank</a:t>
                      </a:r>
                    </a:p>
                  </a:txBody>
                  <a:tcPr/>
                </a:tc>
                <a:tc>
                  <a:txBody>
                    <a:bodyPr/>
                    <a:lstStyle/>
                    <a:p>
                      <a:r>
                        <a:rPr lang="en-US" sz="1200" dirty="0">
                          <a:latin typeface="+mn-lt"/>
                        </a:rPr>
                        <a:t>0</a:t>
                      </a:r>
                    </a:p>
                  </a:txBody>
                  <a:tcPr/>
                </a:tc>
                <a:tc>
                  <a:txBody>
                    <a:bodyPr/>
                    <a:lstStyle/>
                    <a:p>
                      <a:r>
                        <a:rPr lang="en-US" sz="1200" dirty="0">
                          <a:latin typeface="+mn-lt"/>
                        </a:rPr>
                        <a:t>3.8937</a:t>
                      </a:r>
                    </a:p>
                  </a:txBody>
                  <a:tcPr/>
                </a:tc>
                <a:extLst>
                  <a:ext uri="{0D108BD9-81ED-4DB2-BD59-A6C34878D82A}">
                    <a16:rowId xmlns:a16="http://schemas.microsoft.com/office/drawing/2014/main" val="3837416942"/>
                  </a:ext>
                </a:extLst>
              </a:tr>
              <a:tr h="28847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latin typeface="+mn-lt"/>
                        </a:rPr>
                        <a:t>Berkeley</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 b="0" i="0" u="none" strike="noStrike" kern="0" cap="none" spc="0" normalizeH="0" baseline="0" noProof="0" dirty="0">
                          <a:ln>
                            <a:noFill/>
                          </a:ln>
                          <a:solidFill>
                            <a:srgbClr val="FFFFFF"/>
                          </a:solidFill>
                          <a:effectLst/>
                          <a:uLnTx/>
                          <a:uFillTx/>
                          <a:latin typeface="+mn-lt"/>
                          <a:ea typeface="+mn-ea"/>
                          <a:cs typeface="+mn-cs"/>
                          <a:sym typeface="Arial"/>
                        </a:rPr>
                        <a:t>blank</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 b="0" i="0" u="none" strike="noStrike" kern="0" cap="none" spc="0" normalizeH="0" baseline="0" noProof="0" dirty="0">
                          <a:ln>
                            <a:noFill/>
                          </a:ln>
                          <a:solidFill>
                            <a:srgbClr val="FFFFFF"/>
                          </a:solidFill>
                          <a:effectLst/>
                          <a:uLnTx/>
                          <a:uFillTx/>
                          <a:latin typeface="+mn-lt"/>
                          <a:ea typeface="+mn-ea"/>
                          <a:cs typeface="+mn-cs"/>
                          <a:sym typeface="Arial"/>
                        </a:rPr>
                        <a:t>blank</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 b="0" i="0" u="none" strike="noStrike" kern="0" cap="none" spc="0" normalizeH="0" baseline="0" noProof="0" dirty="0">
                          <a:ln>
                            <a:noFill/>
                          </a:ln>
                          <a:solidFill>
                            <a:srgbClr val="FFFFFF"/>
                          </a:solidFill>
                          <a:effectLst/>
                          <a:uLnTx/>
                          <a:uFillTx/>
                          <a:latin typeface="+mn-lt"/>
                          <a:ea typeface="+mn-ea"/>
                          <a:cs typeface="+mn-cs"/>
                          <a:sym typeface="Arial"/>
                        </a:rPr>
                        <a:t>blank</a:t>
                      </a:r>
                    </a:p>
                  </a:txBody>
                  <a:tcPr/>
                </a:tc>
                <a:tc>
                  <a:txBody>
                    <a:bodyPr/>
                    <a:lstStyle/>
                    <a:p>
                      <a:r>
                        <a:rPr lang="en-US" sz="1200" dirty="0">
                          <a:latin typeface="+mn-lt"/>
                        </a:rPr>
                        <a:t>0</a:t>
                      </a:r>
                    </a:p>
                  </a:txBody>
                  <a:tcPr/>
                </a:tc>
                <a:extLst>
                  <a:ext uri="{0D108BD9-81ED-4DB2-BD59-A6C34878D82A}">
                    <a16:rowId xmlns:a16="http://schemas.microsoft.com/office/drawing/2014/main" val="3211726763"/>
                  </a:ext>
                </a:extLst>
              </a:tr>
            </a:tbl>
          </a:graphicData>
        </a:graphic>
      </p:graphicFrame>
    </p:spTree>
    <p:extLst>
      <p:ext uri="{BB962C8B-B14F-4D97-AF65-F5344CB8AC3E}">
        <p14:creationId xmlns:p14="http://schemas.microsoft.com/office/powerpoint/2010/main" val="1130628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Example 10.2: Single Linkage Clustering </a:t>
            </a:r>
            <a:r>
              <a:rPr lang="en-US" sz="2000" b="0" dirty="0">
                <a:latin typeface="+mj-lt"/>
              </a:rPr>
              <a:t>(2 of 4)</a:t>
            </a:r>
            <a:endParaRPr lang="en-US" dirty="0">
              <a:latin typeface="+mj-lt"/>
            </a:endParaRPr>
          </a:p>
        </p:txBody>
      </p:sp>
      <p:graphicFrame>
        <p:nvGraphicFramePr>
          <p:cNvPr id="7" name="Table 6"/>
          <p:cNvGraphicFramePr>
            <a:graphicFrameLocks noGrp="1"/>
          </p:cNvGraphicFramePr>
          <p:nvPr>
            <p:extLst>
              <p:ext uri="{D42A27DB-BD31-4B8C-83A1-F6EECF244321}">
                <p14:modId xmlns:p14="http://schemas.microsoft.com/office/powerpoint/2010/main" val="2286941199"/>
              </p:ext>
            </p:extLst>
          </p:nvPr>
        </p:nvGraphicFramePr>
        <p:xfrm>
          <a:off x="629921" y="1850239"/>
          <a:ext cx="7995918" cy="1524000"/>
        </p:xfrm>
        <a:graphic>
          <a:graphicData uri="http://schemas.openxmlformats.org/drawingml/2006/table">
            <a:tbl>
              <a:tblPr firstRow="1" bandRow="1">
                <a:tableStyleId>{5940675A-B579-460E-94D1-54222C63F5DA}</a:tableStyleId>
              </a:tblPr>
              <a:tblGrid>
                <a:gridCol w="1584959">
                  <a:extLst>
                    <a:ext uri="{9D8B030D-6E8A-4147-A177-3AD203B41FA5}">
                      <a16:colId xmlns:a16="http://schemas.microsoft.com/office/drawing/2014/main" val="72908618"/>
                    </a:ext>
                  </a:extLst>
                </a:gridCol>
                <a:gridCol w="1727471">
                  <a:extLst>
                    <a:ext uri="{9D8B030D-6E8A-4147-A177-3AD203B41FA5}">
                      <a16:colId xmlns:a16="http://schemas.microsoft.com/office/drawing/2014/main" val="1455346452"/>
                    </a:ext>
                  </a:extLst>
                </a:gridCol>
                <a:gridCol w="1485120">
                  <a:extLst>
                    <a:ext uri="{9D8B030D-6E8A-4147-A177-3AD203B41FA5}">
                      <a16:colId xmlns:a16="http://schemas.microsoft.com/office/drawing/2014/main" val="2933558295"/>
                    </a:ext>
                  </a:extLst>
                </a:gridCol>
                <a:gridCol w="1599184">
                  <a:extLst>
                    <a:ext uri="{9D8B030D-6E8A-4147-A177-3AD203B41FA5}">
                      <a16:colId xmlns:a16="http://schemas.microsoft.com/office/drawing/2014/main" val="605526882"/>
                    </a:ext>
                  </a:extLst>
                </a:gridCol>
                <a:gridCol w="1599184">
                  <a:extLst>
                    <a:ext uri="{9D8B030D-6E8A-4147-A177-3AD203B41FA5}">
                      <a16:colId xmlns:a16="http://schemas.microsoft.com/office/drawing/2014/main" val="2854786404"/>
                    </a:ext>
                  </a:extLst>
                </a:gridCol>
              </a:tblGrid>
              <a:tr h="249613">
                <a:tc>
                  <a:txBody>
                    <a:bodyPr/>
                    <a:lstStyle/>
                    <a:p>
                      <a:r>
                        <a:rPr lang="en-US" sz="200" dirty="0">
                          <a:solidFill>
                            <a:schemeClr val="bg1"/>
                          </a:solidFill>
                          <a:latin typeface="+mn-lt"/>
                        </a:rPr>
                        <a:t>blank</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a:latin typeface="+mn-lt"/>
                        </a:rPr>
                        <a:t>Amherst/Bowdoin</a:t>
                      </a:r>
                    </a:p>
                  </a:txBody>
                  <a:tcPr/>
                </a:tc>
                <a:tc>
                  <a:txBody>
                    <a:bodyPr/>
                    <a:lstStyle/>
                    <a:p>
                      <a:r>
                        <a:rPr lang="en-US" sz="1400" b="1" dirty="0">
                          <a:latin typeface="+mn-lt"/>
                        </a:rPr>
                        <a:t>Barnard</a:t>
                      </a:r>
                    </a:p>
                  </a:txBody>
                  <a:tcPr/>
                </a:tc>
                <a:tc>
                  <a:txBody>
                    <a:bodyPr/>
                    <a:lstStyle/>
                    <a:p>
                      <a:r>
                        <a:rPr lang="en-US" sz="1400" b="1" dirty="0">
                          <a:latin typeface="+mn-lt"/>
                        </a:rPr>
                        <a:t>Bates</a:t>
                      </a:r>
                    </a:p>
                  </a:txBody>
                  <a:tcPr/>
                </a:tc>
                <a:tc>
                  <a:txBody>
                    <a:bodyPr/>
                    <a:lstStyle/>
                    <a:p>
                      <a:r>
                        <a:rPr lang="en-US" sz="1400" b="1" dirty="0">
                          <a:latin typeface="+mn-lt"/>
                        </a:rPr>
                        <a:t>Berkeley</a:t>
                      </a:r>
                    </a:p>
                  </a:txBody>
                  <a:tcPr/>
                </a:tc>
                <a:extLst>
                  <a:ext uri="{0D108BD9-81ED-4DB2-BD59-A6C34878D82A}">
                    <a16:rowId xmlns:a16="http://schemas.microsoft.com/office/drawing/2014/main" val="3134440302"/>
                  </a:ext>
                </a:extLst>
              </a:tr>
              <a:tr h="30126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latin typeface="+mn-lt"/>
                        </a:rPr>
                        <a:t>Amherst/Bowdoin</a:t>
                      </a:r>
                    </a:p>
                  </a:txBody>
                  <a:tcPr/>
                </a:tc>
                <a:tc>
                  <a:txBody>
                    <a:bodyPr/>
                    <a:lstStyle/>
                    <a:p>
                      <a:r>
                        <a:rPr lang="en-US" sz="1400" dirty="0">
                          <a:latin typeface="+mn-lt"/>
                        </a:rPr>
                        <a:t>0</a:t>
                      </a:r>
                    </a:p>
                  </a:txBody>
                  <a:tcPr/>
                </a:tc>
                <a:tc>
                  <a:txBody>
                    <a:bodyPr/>
                    <a:lstStyle/>
                    <a:p>
                      <a:r>
                        <a:rPr lang="en-US" sz="1400" dirty="0">
                          <a:latin typeface="+mn-lt"/>
                        </a:rPr>
                        <a:t>2.9744</a:t>
                      </a:r>
                    </a:p>
                  </a:txBody>
                  <a:tcPr/>
                </a:tc>
                <a:tc>
                  <a:txBody>
                    <a:bodyPr/>
                    <a:lstStyle/>
                    <a:p>
                      <a:r>
                        <a:rPr lang="en-US" sz="1400" dirty="0">
                          <a:latin typeface="+mn-lt"/>
                        </a:rPr>
                        <a:t>2.0615</a:t>
                      </a:r>
                    </a:p>
                  </a:txBody>
                  <a:tcPr/>
                </a:tc>
                <a:tc>
                  <a:txBody>
                    <a:bodyPr/>
                    <a:lstStyle/>
                    <a:p>
                      <a:r>
                        <a:rPr lang="en-US" sz="1400" dirty="0">
                          <a:latin typeface="+mn-lt"/>
                        </a:rPr>
                        <a:t>3.8954</a:t>
                      </a:r>
                    </a:p>
                  </a:txBody>
                  <a:tcPr/>
                </a:tc>
                <a:extLst>
                  <a:ext uri="{0D108BD9-81ED-4DB2-BD59-A6C34878D82A}">
                    <a16:rowId xmlns:a16="http://schemas.microsoft.com/office/drawing/2014/main" val="2893547245"/>
                  </a:ext>
                </a:extLst>
              </a:tr>
              <a:tr h="30126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latin typeface="+mn-lt"/>
                        </a:rPr>
                        <a:t>Barnard</a:t>
                      </a:r>
                    </a:p>
                  </a:txBody>
                  <a:tcPr/>
                </a:tc>
                <a:tc>
                  <a:txBody>
                    <a:bodyPr/>
                    <a:lstStyle/>
                    <a:p>
                      <a:r>
                        <a:rPr lang="en-US" sz="100" dirty="0">
                          <a:solidFill>
                            <a:schemeClr val="bg1"/>
                          </a:solidFill>
                          <a:latin typeface="+mn-lt"/>
                        </a:rPr>
                        <a:t>blank</a:t>
                      </a:r>
                    </a:p>
                  </a:txBody>
                  <a:tcPr/>
                </a:tc>
                <a:tc>
                  <a:txBody>
                    <a:bodyPr/>
                    <a:lstStyle/>
                    <a:p>
                      <a:r>
                        <a:rPr lang="en-US" sz="1400" dirty="0">
                          <a:latin typeface="+mn-lt"/>
                        </a:rPr>
                        <a:t>0</a:t>
                      </a:r>
                    </a:p>
                  </a:txBody>
                  <a:tcPr/>
                </a:tc>
                <a:tc>
                  <a:txBody>
                    <a:bodyPr/>
                    <a:lstStyle/>
                    <a:p>
                      <a:r>
                        <a:rPr lang="en-US" sz="1400" dirty="0">
                          <a:latin typeface="+mn-lt"/>
                        </a:rPr>
                        <a:t>1.879</a:t>
                      </a:r>
                    </a:p>
                  </a:txBody>
                  <a:tcPr/>
                </a:tc>
                <a:tc>
                  <a:txBody>
                    <a:bodyPr/>
                    <a:lstStyle/>
                    <a:p>
                      <a:r>
                        <a:rPr lang="en-US" sz="1400" dirty="0">
                          <a:latin typeface="+mn-lt"/>
                        </a:rPr>
                        <a:t>2.8901</a:t>
                      </a:r>
                    </a:p>
                  </a:txBody>
                  <a:tcPr/>
                </a:tc>
                <a:extLst>
                  <a:ext uri="{0D108BD9-81ED-4DB2-BD59-A6C34878D82A}">
                    <a16:rowId xmlns:a16="http://schemas.microsoft.com/office/drawing/2014/main" val="3676095476"/>
                  </a:ext>
                </a:extLst>
              </a:tr>
              <a:tr h="30126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latin typeface="+mn-lt"/>
                        </a:rPr>
                        <a:t>Bates</a:t>
                      </a:r>
                    </a:p>
                  </a:txBody>
                  <a:tcPr/>
                </a:tc>
                <a:tc>
                  <a:txBody>
                    <a:bodyPr/>
                    <a:lstStyle/>
                    <a:p>
                      <a:r>
                        <a:rPr lang="en-US" sz="100" dirty="0">
                          <a:solidFill>
                            <a:schemeClr val="bg1"/>
                          </a:solidFill>
                          <a:latin typeface="+mn-lt"/>
                        </a:rPr>
                        <a:t>blank</a:t>
                      </a:r>
                    </a:p>
                  </a:txBody>
                  <a:tcPr/>
                </a:tc>
                <a:tc>
                  <a:txBody>
                    <a:bodyPr/>
                    <a:lstStyle/>
                    <a:p>
                      <a:r>
                        <a:rPr lang="en-US" sz="100" dirty="0">
                          <a:solidFill>
                            <a:schemeClr val="bg1"/>
                          </a:solidFill>
                          <a:latin typeface="+mn-lt"/>
                        </a:rPr>
                        <a:t>blank</a:t>
                      </a:r>
                    </a:p>
                  </a:txBody>
                  <a:tcPr/>
                </a:tc>
                <a:tc>
                  <a:txBody>
                    <a:bodyPr/>
                    <a:lstStyle/>
                    <a:p>
                      <a:r>
                        <a:rPr lang="en-US" sz="1400" dirty="0">
                          <a:latin typeface="+mn-lt"/>
                        </a:rPr>
                        <a:t>0</a:t>
                      </a:r>
                    </a:p>
                  </a:txBody>
                  <a:tcPr/>
                </a:tc>
                <a:tc>
                  <a:txBody>
                    <a:bodyPr/>
                    <a:lstStyle/>
                    <a:p>
                      <a:r>
                        <a:rPr lang="en-US" sz="1400" dirty="0">
                          <a:latin typeface="+mn-lt"/>
                        </a:rPr>
                        <a:t>3.8937</a:t>
                      </a:r>
                    </a:p>
                  </a:txBody>
                  <a:tcPr/>
                </a:tc>
                <a:extLst>
                  <a:ext uri="{0D108BD9-81ED-4DB2-BD59-A6C34878D82A}">
                    <a16:rowId xmlns:a16="http://schemas.microsoft.com/office/drawing/2014/main" val="3837416942"/>
                  </a:ext>
                </a:extLst>
              </a:tr>
              <a:tr h="30126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latin typeface="+mn-lt"/>
                        </a:rPr>
                        <a:t>Berkeley</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 b="0" i="0" u="none" strike="noStrike" kern="0" cap="none" spc="0" normalizeH="0" baseline="0" noProof="0" dirty="0">
                          <a:ln>
                            <a:noFill/>
                          </a:ln>
                          <a:solidFill>
                            <a:srgbClr val="FFFFFF"/>
                          </a:solidFill>
                          <a:effectLst/>
                          <a:uLnTx/>
                          <a:uFillTx/>
                          <a:latin typeface="+mn-lt"/>
                          <a:ea typeface="+mn-ea"/>
                          <a:cs typeface="+mn-cs"/>
                          <a:sym typeface="Arial"/>
                        </a:rPr>
                        <a:t>blank</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 b="0" i="0" u="none" strike="noStrike" kern="0" cap="none" spc="0" normalizeH="0" baseline="0" noProof="0" dirty="0">
                          <a:ln>
                            <a:noFill/>
                          </a:ln>
                          <a:solidFill>
                            <a:srgbClr val="FFFFFF"/>
                          </a:solidFill>
                          <a:effectLst/>
                          <a:uLnTx/>
                          <a:uFillTx/>
                          <a:latin typeface="+mn-lt"/>
                          <a:ea typeface="+mn-ea"/>
                          <a:cs typeface="+mn-cs"/>
                          <a:sym typeface="Arial"/>
                        </a:rPr>
                        <a:t>blank</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 b="0" i="0" u="none" strike="noStrike" kern="0" cap="none" spc="0" normalizeH="0" baseline="0" noProof="0" dirty="0">
                          <a:ln>
                            <a:noFill/>
                          </a:ln>
                          <a:solidFill>
                            <a:srgbClr val="FFFFFF"/>
                          </a:solidFill>
                          <a:effectLst/>
                          <a:uLnTx/>
                          <a:uFillTx/>
                          <a:latin typeface="+mn-lt"/>
                          <a:ea typeface="+mn-ea"/>
                          <a:cs typeface="+mn-cs"/>
                          <a:sym typeface="Arial"/>
                        </a:rPr>
                        <a:t>blank</a:t>
                      </a:r>
                    </a:p>
                  </a:txBody>
                  <a:tcPr/>
                </a:tc>
                <a:tc>
                  <a:txBody>
                    <a:bodyPr/>
                    <a:lstStyle/>
                    <a:p>
                      <a:r>
                        <a:rPr lang="en-US" sz="1400" dirty="0">
                          <a:latin typeface="+mn-lt"/>
                        </a:rPr>
                        <a:t>0</a:t>
                      </a:r>
                    </a:p>
                  </a:txBody>
                  <a:tcPr/>
                </a:tc>
                <a:extLst>
                  <a:ext uri="{0D108BD9-81ED-4DB2-BD59-A6C34878D82A}">
                    <a16:rowId xmlns:a16="http://schemas.microsoft.com/office/drawing/2014/main" val="3211726763"/>
                  </a:ext>
                </a:extLst>
              </a:tr>
            </a:tbl>
          </a:graphicData>
        </a:graphic>
      </p:graphicFrame>
      <p:sp>
        <p:nvSpPr>
          <p:cNvPr id="3" name="Text Placeholder 2"/>
          <p:cNvSpPr>
            <a:spLocks noGrp="1"/>
          </p:cNvSpPr>
          <p:nvPr>
            <p:ph type="body" idx="1"/>
          </p:nvPr>
        </p:nvSpPr>
        <p:spPr>
          <a:xfrm>
            <a:off x="495300" y="3708626"/>
            <a:ext cx="7893326" cy="737137"/>
          </a:xfrm>
        </p:spPr>
        <p:txBody>
          <a:bodyPr anchor="b"/>
          <a:lstStyle/>
          <a:p>
            <a:pPr marL="256032" indent="-256032">
              <a:buSzPct val="100000"/>
            </a:pPr>
            <a:r>
              <a:rPr lang="en-US" sz="2000" dirty="0">
                <a:latin typeface="+mn-lt"/>
              </a:rPr>
              <a:t>The smallest distance is between Barnard and Bates (1.879). Join these two colleges into a second cluster. New distance matrix:</a:t>
            </a:r>
          </a:p>
        </p:txBody>
      </p:sp>
      <p:graphicFrame>
        <p:nvGraphicFramePr>
          <p:cNvPr id="8" name="Table 7"/>
          <p:cNvGraphicFramePr>
            <a:graphicFrameLocks noGrp="1"/>
          </p:cNvGraphicFramePr>
          <p:nvPr>
            <p:extLst>
              <p:ext uri="{D42A27DB-BD31-4B8C-83A1-F6EECF244321}">
                <p14:modId xmlns:p14="http://schemas.microsoft.com/office/powerpoint/2010/main" val="1009745116"/>
              </p:ext>
            </p:extLst>
          </p:nvPr>
        </p:nvGraphicFramePr>
        <p:xfrm>
          <a:off x="1199320" y="4811411"/>
          <a:ext cx="7075004" cy="1219200"/>
        </p:xfrm>
        <a:graphic>
          <a:graphicData uri="http://schemas.openxmlformats.org/drawingml/2006/table">
            <a:tbl>
              <a:tblPr firstRow="1" bandRow="1">
                <a:tableStyleId>{5940675A-B579-460E-94D1-54222C63F5DA}</a:tableStyleId>
              </a:tblPr>
              <a:tblGrid>
                <a:gridCol w="1619881">
                  <a:extLst>
                    <a:ext uri="{9D8B030D-6E8A-4147-A177-3AD203B41FA5}">
                      <a16:colId xmlns:a16="http://schemas.microsoft.com/office/drawing/2014/main" val="72908618"/>
                    </a:ext>
                  </a:extLst>
                </a:gridCol>
                <a:gridCol w="2043778">
                  <a:extLst>
                    <a:ext uri="{9D8B030D-6E8A-4147-A177-3AD203B41FA5}">
                      <a16:colId xmlns:a16="http://schemas.microsoft.com/office/drawing/2014/main" val="1455346452"/>
                    </a:ext>
                  </a:extLst>
                </a:gridCol>
                <a:gridCol w="1642593">
                  <a:extLst>
                    <a:ext uri="{9D8B030D-6E8A-4147-A177-3AD203B41FA5}">
                      <a16:colId xmlns:a16="http://schemas.microsoft.com/office/drawing/2014/main" val="2933558295"/>
                    </a:ext>
                  </a:extLst>
                </a:gridCol>
                <a:gridCol w="1768752">
                  <a:extLst>
                    <a:ext uri="{9D8B030D-6E8A-4147-A177-3AD203B41FA5}">
                      <a16:colId xmlns:a16="http://schemas.microsoft.com/office/drawing/2014/main" val="2854786404"/>
                    </a:ext>
                  </a:extLst>
                </a:gridCol>
              </a:tblGrid>
              <a:tr h="249613">
                <a:tc>
                  <a:txBody>
                    <a:bodyPr/>
                    <a:lstStyle/>
                    <a:p>
                      <a:r>
                        <a:rPr lang="en-US" sz="200" dirty="0">
                          <a:solidFill>
                            <a:schemeClr val="bg1"/>
                          </a:solidFill>
                          <a:latin typeface="+mn-lt"/>
                        </a:rPr>
                        <a:t>blank</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a:latin typeface="+mn-lt"/>
                        </a:rPr>
                        <a:t>Amherst/Bowdoin</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a:latin typeface="+mn-lt"/>
                        </a:rPr>
                        <a:t>Barnard/Bates</a:t>
                      </a:r>
                    </a:p>
                  </a:txBody>
                  <a:tcPr/>
                </a:tc>
                <a:tc>
                  <a:txBody>
                    <a:bodyPr/>
                    <a:lstStyle/>
                    <a:p>
                      <a:r>
                        <a:rPr lang="en-US" sz="1400" b="1" dirty="0">
                          <a:latin typeface="+mn-lt"/>
                        </a:rPr>
                        <a:t>Berkeley</a:t>
                      </a:r>
                    </a:p>
                  </a:txBody>
                  <a:tcPr/>
                </a:tc>
                <a:extLst>
                  <a:ext uri="{0D108BD9-81ED-4DB2-BD59-A6C34878D82A}">
                    <a16:rowId xmlns:a16="http://schemas.microsoft.com/office/drawing/2014/main" val="3134440302"/>
                  </a:ext>
                </a:extLst>
              </a:tr>
              <a:tr h="30126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latin typeface="+mn-lt"/>
                        </a:rPr>
                        <a:t>Amherst/Bowdoin</a:t>
                      </a:r>
                    </a:p>
                  </a:txBody>
                  <a:tcPr/>
                </a:tc>
                <a:tc>
                  <a:txBody>
                    <a:bodyPr/>
                    <a:lstStyle/>
                    <a:p>
                      <a:r>
                        <a:rPr lang="en-US" sz="1400" dirty="0">
                          <a:latin typeface="+mn-lt"/>
                        </a:rPr>
                        <a:t>0</a:t>
                      </a:r>
                    </a:p>
                  </a:txBody>
                  <a:tcPr/>
                </a:tc>
                <a:tc>
                  <a:txBody>
                    <a:bodyPr/>
                    <a:lstStyle/>
                    <a:p>
                      <a:r>
                        <a:rPr lang="en-US" sz="1400" dirty="0">
                          <a:latin typeface="+mn-lt"/>
                        </a:rPr>
                        <a:t>2.0615</a:t>
                      </a:r>
                    </a:p>
                  </a:txBody>
                  <a:tcPr/>
                </a:tc>
                <a:tc>
                  <a:txBody>
                    <a:bodyPr/>
                    <a:lstStyle/>
                    <a:p>
                      <a:r>
                        <a:rPr lang="en-US" sz="1400" dirty="0">
                          <a:latin typeface="+mn-lt"/>
                        </a:rPr>
                        <a:t>3.8954</a:t>
                      </a:r>
                    </a:p>
                  </a:txBody>
                  <a:tcPr/>
                </a:tc>
                <a:extLst>
                  <a:ext uri="{0D108BD9-81ED-4DB2-BD59-A6C34878D82A}">
                    <a16:rowId xmlns:a16="http://schemas.microsoft.com/office/drawing/2014/main" val="2893547245"/>
                  </a:ext>
                </a:extLst>
              </a:tr>
              <a:tr h="30126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latin typeface="+mn-lt"/>
                        </a:rPr>
                        <a:t>Barnard/Bates</a:t>
                      </a:r>
                    </a:p>
                  </a:txBody>
                  <a:tcPr/>
                </a:tc>
                <a:tc>
                  <a:txBody>
                    <a:bodyPr/>
                    <a:lstStyle/>
                    <a:p>
                      <a:r>
                        <a:rPr lang="en-US" sz="100" dirty="0">
                          <a:solidFill>
                            <a:schemeClr val="bg1"/>
                          </a:solidFill>
                          <a:latin typeface="+mn-lt"/>
                        </a:rPr>
                        <a:t>blank</a:t>
                      </a:r>
                    </a:p>
                  </a:txBody>
                  <a:tcPr/>
                </a:tc>
                <a:tc>
                  <a:txBody>
                    <a:bodyPr/>
                    <a:lstStyle/>
                    <a:p>
                      <a:r>
                        <a:rPr lang="en-US" sz="1400" dirty="0">
                          <a:latin typeface="+mn-lt"/>
                        </a:rPr>
                        <a:t>0</a:t>
                      </a:r>
                    </a:p>
                  </a:txBody>
                  <a:tcPr/>
                </a:tc>
                <a:tc>
                  <a:txBody>
                    <a:bodyPr/>
                    <a:lstStyle/>
                    <a:p>
                      <a:r>
                        <a:rPr lang="en-US" sz="1400" dirty="0">
                          <a:latin typeface="+mn-lt"/>
                        </a:rPr>
                        <a:t>2.8901</a:t>
                      </a:r>
                    </a:p>
                  </a:txBody>
                  <a:tcPr/>
                </a:tc>
                <a:extLst>
                  <a:ext uri="{0D108BD9-81ED-4DB2-BD59-A6C34878D82A}">
                    <a16:rowId xmlns:a16="http://schemas.microsoft.com/office/drawing/2014/main" val="3676095476"/>
                  </a:ext>
                </a:extLst>
              </a:tr>
              <a:tr h="30126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latin typeface="+mn-lt"/>
                        </a:rPr>
                        <a:t>Berkeley</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 b="0" i="0" u="none" strike="noStrike" kern="0" cap="none" spc="0" normalizeH="0" baseline="0" noProof="0" dirty="0">
                          <a:ln>
                            <a:noFill/>
                          </a:ln>
                          <a:solidFill>
                            <a:srgbClr val="FFFFFF"/>
                          </a:solidFill>
                          <a:effectLst/>
                          <a:uLnTx/>
                          <a:uFillTx/>
                          <a:latin typeface="+mn-lt"/>
                          <a:ea typeface="+mn-ea"/>
                          <a:cs typeface="+mn-cs"/>
                          <a:sym typeface="Arial"/>
                        </a:rPr>
                        <a:t>blank</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 b="0" i="0" u="none" strike="noStrike" kern="0" cap="none" spc="0" normalizeH="0" baseline="0" noProof="0">
                          <a:ln>
                            <a:noFill/>
                          </a:ln>
                          <a:solidFill>
                            <a:srgbClr val="FFFFFF"/>
                          </a:solidFill>
                          <a:effectLst/>
                          <a:uLnTx/>
                          <a:uFillTx/>
                          <a:latin typeface="+mn-lt"/>
                          <a:ea typeface="+mn-ea"/>
                          <a:cs typeface="+mn-cs"/>
                          <a:sym typeface="Arial"/>
                        </a:rPr>
                        <a:t>blank</a:t>
                      </a:r>
                      <a:endParaRPr kumimoji="0" lang="en-US" sz="200" b="0" i="0" u="none" strike="noStrike" kern="0" cap="none" spc="0" normalizeH="0" baseline="0" noProof="0" dirty="0">
                        <a:ln>
                          <a:noFill/>
                        </a:ln>
                        <a:solidFill>
                          <a:srgbClr val="FFFFFF"/>
                        </a:solidFill>
                        <a:effectLst/>
                        <a:uLnTx/>
                        <a:uFillTx/>
                        <a:latin typeface="+mn-lt"/>
                        <a:ea typeface="+mn-ea"/>
                        <a:cs typeface="+mn-cs"/>
                        <a:sym typeface="Arial"/>
                      </a:endParaRPr>
                    </a:p>
                  </a:txBody>
                  <a:tcPr/>
                </a:tc>
                <a:tc>
                  <a:txBody>
                    <a:bodyPr/>
                    <a:lstStyle/>
                    <a:p>
                      <a:r>
                        <a:rPr lang="en-US" sz="1400" dirty="0">
                          <a:latin typeface="+mn-lt"/>
                        </a:rPr>
                        <a:t>0</a:t>
                      </a:r>
                    </a:p>
                  </a:txBody>
                  <a:tcPr/>
                </a:tc>
                <a:extLst>
                  <a:ext uri="{0D108BD9-81ED-4DB2-BD59-A6C34878D82A}">
                    <a16:rowId xmlns:a16="http://schemas.microsoft.com/office/drawing/2014/main" val="3211726763"/>
                  </a:ext>
                </a:extLst>
              </a:tr>
            </a:tbl>
          </a:graphicData>
        </a:graphic>
      </p:graphicFrame>
    </p:spTree>
    <p:extLst>
      <p:ext uri="{BB962C8B-B14F-4D97-AF65-F5344CB8AC3E}">
        <p14:creationId xmlns:p14="http://schemas.microsoft.com/office/powerpoint/2010/main" val="1039234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Example 10.2: Single Linkage Clustering </a:t>
            </a:r>
            <a:r>
              <a:rPr lang="en-US" sz="2000" b="0" dirty="0">
                <a:latin typeface="+mj-lt"/>
              </a:rPr>
              <a:t>(3 of 4)</a:t>
            </a:r>
            <a:endParaRPr lang="en-US" dirty="0">
              <a:latin typeface="+mj-lt"/>
            </a:endParaRPr>
          </a:p>
        </p:txBody>
      </p:sp>
      <p:graphicFrame>
        <p:nvGraphicFramePr>
          <p:cNvPr id="9" name="Table 8"/>
          <p:cNvGraphicFramePr>
            <a:graphicFrameLocks noGrp="1"/>
          </p:cNvGraphicFramePr>
          <p:nvPr>
            <p:extLst>
              <p:ext uri="{D42A27DB-BD31-4B8C-83A1-F6EECF244321}">
                <p14:modId xmlns:p14="http://schemas.microsoft.com/office/powerpoint/2010/main" val="1614957594"/>
              </p:ext>
            </p:extLst>
          </p:nvPr>
        </p:nvGraphicFramePr>
        <p:xfrm>
          <a:off x="999104" y="1759097"/>
          <a:ext cx="7075004" cy="1219200"/>
        </p:xfrm>
        <a:graphic>
          <a:graphicData uri="http://schemas.openxmlformats.org/drawingml/2006/table">
            <a:tbl>
              <a:tblPr firstRow="1" bandRow="1">
                <a:tableStyleId>{5940675A-B579-460E-94D1-54222C63F5DA}</a:tableStyleId>
              </a:tblPr>
              <a:tblGrid>
                <a:gridCol w="1619881">
                  <a:extLst>
                    <a:ext uri="{9D8B030D-6E8A-4147-A177-3AD203B41FA5}">
                      <a16:colId xmlns:a16="http://schemas.microsoft.com/office/drawing/2014/main" val="72908618"/>
                    </a:ext>
                  </a:extLst>
                </a:gridCol>
                <a:gridCol w="2043778">
                  <a:extLst>
                    <a:ext uri="{9D8B030D-6E8A-4147-A177-3AD203B41FA5}">
                      <a16:colId xmlns:a16="http://schemas.microsoft.com/office/drawing/2014/main" val="1455346452"/>
                    </a:ext>
                  </a:extLst>
                </a:gridCol>
                <a:gridCol w="1642593">
                  <a:extLst>
                    <a:ext uri="{9D8B030D-6E8A-4147-A177-3AD203B41FA5}">
                      <a16:colId xmlns:a16="http://schemas.microsoft.com/office/drawing/2014/main" val="2933558295"/>
                    </a:ext>
                  </a:extLst>
                </a:gridCol>
                <a:gridCol w="1768752">
                  <a:extLst>
                    <a:ext uri="{9D8B030D-6E8A-4147-A177-3AD203B41FA5}">
                      <a16:colId xmlns:a16="http://schemas.microsoft.com/office/drawing/2014/main" val="2854786404"/>
                    </a:ext>
                  </a:extLst>
                </a:gridCol>
              </a:tblGrid>
              <a:tr h="249613">
                <a:tc>
                  <a:txBody>
                    <a:bodyPr/>
                    <a:lstStyle/>
                    <a:p>
                      <a:r>
                        <a:rPr lang="en-US" sz="200" dirty="0">
                          <a:solidFill>
                            <a:schemeClr val="bg1"/>
                          </a:solidFill>
                          <a:latin typeface="+mn-lt"/>
                        </a:rPr>
                        <a:t>blank</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a:latin typeface="+mn-lt"/>
                        </a:rPr>
                        <a:t>Amherst/Bowdoin</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a:latin typeface="+mn-lt"/>
                        </a:rPr>
                        <a:t>Barnard/Bates</a:t>
                      </a:r>
                    </a:p>
                  </a:txBody>
                  <a:tcPr/>
                </a:tc>
                <a:tc>
                  <a:txBody>
                    <a:bodyPr/>
                    <a:lstStyle/>
                    <a:p>
                      <a:r>
                        <a:rPr lang="en-US" sz="1400" b="1" dirty="0">
                          <a:latin typeface="+mn-lt"/>
                        </a:rPr>
                        <a:t>Berkeley</a:t>
                      </a:r>
                    </a:p>
                  </a:txBody>
                  <a:tcPr/>
                </a:tc>
                <a:extLst>
                  <a:ext uri="{0D108BD9-81ED-4DB2-BD59-A6C34878D82A}">
                    <a16:rowId xmlns:a16="http://schemas.microsoft.com/office/drawing/2014/main" val="3134440302"/>
                  </a:ext>
                </a:extLst>
              </a:tr>
              <a:tr h="30126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latin typeface="+mn-lt"/>
                        </a:rPr>
                        <a:t>Amherst/Bowdoin</a:t>
                      </a:r>
                    </a:p>
                  </a:txBody>
                  <a:tcPr/>
                </a:tc>
                <a:tc>
                  <a:txBody>
                    <a:bodyPr/>
                    <a:lstStyle/>
                    <a:p>
                      <a:r>
                        <a:rPr lang="en-US" sz="1400" dirty="0">
                          <a:latin typeface="+mn-lt"/>
                        </a:rPr>
                        <a:t>0</a:t>
                      </a:r>
                    </a:p>
                  </a:txBody>
                  <a:tcPr/>
                </a:tc>
                <a:tc>
                  <a:txBody>
                    <a:bodyPr/>
                    <a:lstStyle/>
                    <a:p>
                      <a:r>
                        <a:rPr lang="en-US" sz="1400" dirty="0">
                          <a:latin typeface="+mn-lt"/>
                        </a:rPr>
                        <a:t>2.0615</a:t>
                      </a:r>
                    </a:p>
                  </a:txBody>
                  <a:tcPr/>
                </a:tc>
                <a:tc>
                  <a:txBody>
                    <a:bodyPr/>
                    <a:lstStyle/>
                    <a:p>
                      <a:r>
                        <a:rPr lang="en-US" sz="1400" dirty="0">
                          <a:latin typeface="+mn-lt"/>
                        </a:rPr>
                        <a:t>3.8954</a:t>
                      </a:r>
                    </a:p>
                  </a:txBody>
                  <a:tcPr/>
                </a:tc>
                <a:extLst>
                  <a:ext uri="{0D108BD9-81ED-4DB2-BD59-A6C34878D82A}">
                    <a16:rowId xmlns:a16="http://schemas.microsoft.com/office/drawing/2014/main" val="2893547245"/>
                  </a:ext>
                </a:extLst>
              </a:tr>
              <a:tr h="30126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latin typeface="+mn-lt"/>
                        </a:rPr>
                        <a:t>Barnard/Bates</a:t>
                      </a:r>
                    </a:p>
                  </a:txBody>
                  <a:tcPr/>
                </a:tc>
                <a:tc>
                  <a:txBody>
                    <a:bodyPr/>
                    <a:lstStyle/>
                    <a:p>
                      <a:r>
                        <a:rPr lang="en-US" sz="100" dirty="0">
                          <a:solidFill>
                            <a:schemeClr val="bg1"/>
                          </a:solidFill>
                          <a:latin typeface="+mn-lt"/>
                        </a:rPr>
                        <a:t>blank</a:t>
                      </a:r>
                    </a:p>
                  </a:txBody>
                  <a:tcPr/>
                </a:tc>
                <a:tc>
                  <a:txBody>
                    <a:bodyPr/>
                    <a:lstStyle/>
                    <a:p>
                      <a:r>
                        <a:rPr lang="en-US" sz="1400" dirty="0">
                          <a:latin typeface="+mn-lt"/>
                        </a:rPr>
                        <a:t>0</a:t>
                      </a:r>
                    </a:p>
                  </a:txBody>
                  <a:tcPr/>
                </a:tc>
                <a:tc>
                  <a:txBody>
                    <a:bodyPr/>
                    <a:lstStyle/>
                    <a:p>
                      <a:r>
                        <a:rPr lang="en-US" sz="1400" dirty="0">
                          <a:latin typeface="+mn-lt"/>
                        </a:rPr>
                        <a:t>2.8901</a:t>
                      </a:r>
                    </a:p>
                  </a:txBody>
                  <a:tcPr/>
                </a:tc>
                <a:extLst>
                  <a:ext uri="{0D108BD9-81ED-4DB2-BD59-A6C34878D82A}">
                    <a16:rowId xmlns:a16="http://schemas.microsoft.com/office/drawing/2014/main" val="3676095476"/>
                  </a:ext>
                </a:extLst>
              </a:tr>
              <a:tr h="30126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latin typeface="+mn-lt"/>
                        </a:rPr>
                        <a:t>Berkeley</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 b="0" i="0" u="none" strike="noStrike" kern="0" cap="none" spc="0" normalizeH="0" baseline="0" noProof="0">
                          <a:ln>
                            <a:noFill/>
                          </a:ln>
                          <a:solidFill>
                            <a:srgbClr val="FFFFFF"/>
                          </a:solidFill>
                          <a:effectLst/>
                          <a:uLnTx/>
                          <a:uFillTx/>
                          <a:latin typeface="+mn-lt"/>
                          <a:ea typeface="+mn-ea"/>
                          <a:cs typeface="+mn-cs"/>
                          <a:sym typeface="Arial"/>
                        </a:rPr>
                        <a:t>blank</a:t>
                      </a:r>
                      <a:endParaRPr kumimoji="0" lang="en-US" sz="200" b="0" i="0" u="none" strike="noStrike" kern="0" cap="none" spc="0" normalizeH="0" baseline="0" noProof="0" dirty="0">
                        <a:ln>
                          <a:noFill/>
                        </a:ln>
                        <a:solidFill>
                          <a:srgbClr val="FFFFFF"/>
                        </a:solidFill>
                        <a:effectLst/>
                        <a:uLnTx/>
                        <a:uFillTx/>
                        <a:latin typeface="+mn-lt"/>
                        <a:ea typeface="+mn-ea"/>
                        <a:cs typeface="+mn-cs"/>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 b="0" i="0" u="none" strike="noStrike" kern="0" cap="none" spc="0" normalizeH="0" baseline="0" noProof="0" dirty="0">
                          <a:ln>
                            <a:noFill/>
                          </a:ln>
                          <a:solidFill>
                            <a:srgbClr val="FFFFFF"/>
                          </a:solidFill>
                          <a:effectLst/>
                          <a:uLnTx/>
                          <a:uFillTx/>
                          <a:latin typeface="+mn-lt"/>
                          <a:ea typeface="+mn-ea"/>
                          <a:cs typeface="+mn-cs"/>
                          <a:sym typeface="Arial"/>
                        </a:rPr>
                        <a:t>blank</a:t>
                      </a:r>
                    </a:p>
                  </a:txBody>
                  <a:tcPr/>
                </a:tc>
                <a:tc>
                  <a:txBody>
                    <a:bodyPr/>
                    <a:lstStyle/>
                    <a:p>
                      <a:r>
                        <a:rPr lang="en-US" sz="1400" dirty="0">
                          <a:latin typeface="+mn-lt"/>
                        </a:rPr>
                        <a:t>0</a:t>
                      </a:r>
                    </a:p>
                  </a:txBody>
                  <a:tcPr/>
                </a:tc>
                <a:extLst>
                  <a:ext uri="{0D108BD9-81ED-4DB2-BD59-A6C34878D82A}">
                    <a16:rowId xmlns:a16="http://schemas.microsoft.com/office/drawing/2014/main" val="3211726763"/>
                  </a:ext>
                </a:extLst>
              </a:tr>
            </a:tbl>
          </a:graphicData>
        </a:graphic>
      </p:graphicFrame>
      <p:sp>
        <p:nvSpPr>
          <p:cNvPr id="3" name="Text Placeholder 2"/>
          <p:cNvSpPr>
            <a:spLocks noGrp="1"/>
          </p:cNvSpPr>
          <p:nvPr>
            <p:ph type="body" idx="1"/>
          </p:nvPr>
        </p:nvSpPr>
        <p:spPr>
          <a:xfrm>
            <a:off x="509951" y="3091070"/>
            <a:ext cx="8037701" cy="805068"/>
          </a:xfrm>
        </p:spPr>
        <p:txBody>
          <a:bodyPr/>
          <a:lstStyle/>
          <a:p>
            <a:pPr marL="256032" indent="-256032">
              <a:buSzPct val="100000"/>
            </a:pPr>
            <a:r>
              <a:rPr lang="en-US" sz="2000" dirty="0">
                <a:latin typeface="+mn-lt"/>
              </a:rPr>
              <a:t>Next, join the Amherst/Bowdoin and Barnard/Bates clusters together.  New distance matrix:</a:t>
            </a:r>
          </a:p>
        </p:txBody>
      </p:sp>
      <p:graphicFrame>
        <p:nvGraphicFramePr>
          <p:cNvPr id="10" name="Table 9"/>
          <p:cNvGraphicFramePr>
            <a:graphicFrameLocks noGrp="1"/>
          </p:cNvGraphicFramePr>
          <p:nvPr>
            <p:extLst>
              <p:ext uri="{D42A27DB-BD31-4B8C-83A1-F6EECF244321}">
                <p14:modId xmlns:p14="http://schemas.microsoft.com/office/powerpoint/2010/main" val="2557528211"/>
              </p:ext>
            </p:extLst>
          </p:nvPr>
        </p:nvGraphicFramePr>
        <p:xfrm>
          <a:off x="1069892" y="4039881"/>
          <a:ext cx="7004216" cy="1127760"/>
        </p:xfrm>
        <a:graphic>
          <a:graphicData uri="http://schemas.openxmlformats.org/drawingml/2006/table">
            <a:tbl>
              <a:tblPr firstRow="1" bandRow="1">
                <a:tableStyleId>{5940675A-B579-460E-94D1-54222C63F5DA}</a:tableStyleId>
              </a:tblPr>
              <a:tblGrid>
                <a:gridCol w="1628776">
                  <a:extLst>
                    <a:ext uri="{9D8B030D-6E8A-4147-A177-3AD203B41FA5}">
                      <a16:colId xmlns:a16="http://schemas.microsoft.com/office/drawing/2014/main" val="72908618"/>
                    </a:ext>
                  </a:extLst>
                </a:gridCol>
                <a:gridCol w="3232085">
                  <a:extLst>
                    <a:ext uri="{9D8B030D-6E8A-4147-A177-3AD203B41FA5}">
                      <a16:colId xmlns:a16="http://schemas.microsoft.com/office/drawing/2014/main" val="1455346452"/>
                    </a:ext>
                  </a:extLst>
                </a:gridCol>
                <a:gridCol w="2143355">
                  <a:extLst>
                    <a:ext uri="{9D8B030D-6E8A-4147-A177-3AD203B41FA5}">
                      <a16:colId xmlns:a16="http://schemas.microsoft.com/office/drawing/2014/main" val="2854786404"/>
                    </a:ext>
                  </a:extLst>
                </a:gridCol>
              </a:tblGrid>
              <a:tr h="249613">
                <a:tc>
                  <a:txBody>
                    <a:bodyPr/>
                    <a:lstStyle/>
                    <a:p>
                      <a:r>
                        <a:rPr lang="en-US" sz="200" dirty="0">
                          <a:solidFill>
                            <a:schemeClr val="bg1"/>
                          </a:solidFill>
                          <a:latin typeface="+mn-lt"/>
                        </a:rPr>
                        <a:t>blank</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a:latin typeface="+mn-lt"/>
                        </a:rPr>
                        <a:t>Amherst/Bowdoin/Barnard/Bates</a:t>
                      </a:r>
                    </a:p>
                  </a:txBody>
                  <a:tcPr/>
                </a:tc>
                <a:tc>
                  <a:txBody>
                    <a:bodyPr/>
                    <a:lstStyle/>
                    <a:p>
                      <a:r>
                        <a:rPr lang="en-US" sz="1400" b="1" dirty="0">
                          <a:latin typeface="+mn-lt"/>
                        </a:rPr>
                        <a:t>Berkeley</a:t>
                      </a:r>
                    </a:p>
                  </a:txBody>
                  <a:tcPr/>
                </a:tc>
                <a:extLst>
                  <a:ext uri="{0D108BD9-81ED-4DB2-BD59-A6C34878D82A}">
                    <a16:rowId xmlns:a16="http://schemas.microsoft.com/office/drawing/2014/main" val="3134440302"/>
                  </a:ext>
                </a:extLst>
              </a:tr>
              <a:tr h="30126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dirty="0">
                          <a:latin typeface="+mn-lt"/>
                        </a:rPr>
                        <a:t>Amherst/Bowdoin/Barnard/Bates</a:t>
                      </a:r>
                    </a:p>
                  </a:txBody>
                  <a:tcPr/>
                </a:tc>
                <a:tc>
                  <a:txBody>
                    <a:bodyPr/>
                    <a:lstStyle/>
                    <a:p>
                      <a:r>
                        <a:rPr lang="en-US" sz="1400" dirty="0">
                          <a:latin typeface="+mn-lt"/>
                        </a:rPr>
                        <a:t>0</a:t>
                      </a:r>
                    </a:p>
                  </a:txBody>
                  <a:tcPr/>
                </a:tc>
                <a:tc>
                  <a:txBody>
                    <a:bodyPr/>
                    <a:lstStyle/>
                    <a:p>
                      <a:r>
                        <a:rPr lang="en-US" sz="1400" dirty="0">
                          <a:latin typeface="+mn-lt"/>
                        </a:rPr>
                        <a:t>2.8901</a:t>
                      </a:r>
                    </a:p>
                  </a:txBody>
                  <a:tcPr/>
                </a:tc>
                <a:extLst>
                  <a:ext uri="{0D108BD9-81ED-4DB2-BD59-A6C34878D82A}">
                    <a16:rowId xmlns:a16="http://schemas.microsoft.com/office/drawing/2014/main" val="2893547245"/>
                  </a:ext>
                </a:extLst>
              </a:tr>
              <a:tr h="30126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latin typeface="+mn-lt"/>
                        </a:rPr>
                        <a:t>Berkeley</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 b="0" i="0" u="none" strike="noStrike" kern="0" cap="none" spc="0" normalizeH="0" baseline="0" noProof="0" dirty="0">
                          <a:ln>
                            <a:noFill/>
                          </a:ln>
                          <a:solidFill>
                            <a:srgbClr val="FFFFFF"/>
                          </a:solidFill>
                          <a:effectLst/>
                          <a:uLnTx/>
                          <a:uFillTx/>
                          <a:latin typeface="+mn-lt"/>
                          <a:ea typeface="+mn-ea"/>
                          <a:cs typeface="+mn-cs"/>
                          <a:sym typeface="Arial"/>
                        </a:rPr>
                        <a:t>blank</a:t>
                      </a:r>
                    </a:p>
                  </a:txBody>
                  <a:tcPr/>
                </a:tc>
                <a:tc>
                  <a:txBody>
                    <a:bodyPr/>
                    <a:lstStyle/>
                    <a:p>
                      <a:r>
                        <a:rPr lang="en-US" sz="1400" dirty="0">
                          <a:latin typeface="+mn-lt"/>
                        </a:rPr>
                        <a:t>0</a:t>
                      </a:r>
                    </a:p>
                  </a:txBody>
                  <a:tcPr/>
                </a:tc>
                <a:extLst>
                  <a:ext uri="{0D108BD9-81ED-4DB2-BD59-A6C34878D82A}">
                    <a16:rowId xmlns:a16="http://schemas.microsoft.com/office/drawing/2014/main" val="3211726763"/>
                  </a:ext>
                </a:extLst>
              </a:tr>
            </a:tbl>
          </a:graphicData>
        </a:graphic>
      </p:graphicFrame>
      <p:sp>
        <p:nvSpPr>
          <p:cNvPr id="5" name="Text Placeholder 4"/>
          <p:cNvSpPr>
            <a:spLocks noGrp="1"/>
          </p:cNvSpPr>
          <p:nvPr>
            <p:ph type="body" idx="2"/>
          </p:nvPr>
        </p:nvSpPr>
        <p:spPr>
          <a:xfrm>
            <a:off x="509952" y="5516216"/>
            <a:ext cx="8037700" cy="675861"/>
          </a:xfrm>
        </p:spPr>
        <p:txBody>
          <a:bodyPr anchor="b"/>
          <a:lstStyle/>
          <a:p>
            <a:pPr marL="256032" indent="-256032">
              <a:buSzPct val="100000"/>
            </a:pPr>
            <a:r>
              <a:rPr lang="en-US" sz="2000" dirty="0">
                <a:latin typeface="+mn-lt"/>
              </a:rPr>
              <a:t>Only one option remains, that is, to join Berkeley to the cluster of other colleges.</a:t>
            </a:r>
          </a:p>
        </p:txBody>
      </p:sp>
    </p:spTree>
    <p:extLst>
      <p:ext uri="{BB962C8B-B14F-4D97-AF65-F5344CB8AC3E}">
        <p14:creationId xmlns:p14="http://schemas.microsoft.com/office/powerpoint/2010/main" val="1393354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Example 10.2: Single Linkage Clustering </a:t>
            </a:r>
            <a:r>
              <a:rPr lang="en-US" sz="2000" b="0" dirty="0">
                <a:latin typeface="+mj-lt"/>
              </a:rPr>
              <a:t>(4 of 4)</a:t>
            </a:r>
            <a:endParaRPr lang="en-US" dirty="0">
              <a:latin typeface="+mj-lt"/>
            </a:endParaRPr>
          </a:p>
        </p:txBody>
      </p:sp>
      <p:sp>
        <p:nvSpPr>
          <p:cNvPr id="3" name="Text Placeholder 2"/>
          <p:cNvSpPr>
            <a:spLocks noGrp="1"/>
          </p:cNvSpPr>
          <p:nvPr>
            <p:ph type="body" idx="1"/>
          </p:nvPr>
        </p:nvSpPr>
        <p:spPr>
          <a:xfrm>
            <a:off x="495300" y="1655975"/>
            <a:ext cx="8229600" cy="1494859"/>
          </a:xfrm>
        </p:spPr>
        <p:txBody>
          <a:bodyPr/>
          <a:lstStyle/>
          <a:p>
            <a:pPr marL="256032" indent="-256032">
              <a:buSzPct val="100000"/>
            </a:pPr>
            <a:r>
              <a:rPr lang="en-US" sz="2400" dirty="0">
                <a:latin typeface="+mn-lt"/>
              </a:rPr>
              <a:t>If we examine the original data, we can see that Amherst and Bowdoin, and Barnard and Bates have similar profiles, but that Berkeley is quite different.</a:t>
            </a:r>
          </a:p>
        </p:txBody>
      </p:sp>
      <p:graphicFrame>
        <p:nvGraphicFramePr>
          <p:cNvPr id="4" name="Table 3"/>
          <p:cNvGraphicFramePr>
            <a:graphicFrameLocks noGrp="1"/>
          </p:cNvGraphicFramePr>
          <p:nvPr>
            <p:extLst>
              <p:ext uri="{D42A27DB-BD31-4B8C-83A1-F6EECF244321}">
                <p14:modId xmlns:p14="http://schemas.microsoft.com/office/powerpoint/2010/main" val="2478375845"/>
              </p:ext>
            </p:extLst>
          </p:nvPr>
        </p:nvGraphicFramePr>
        <p:xfrm>
          <a:off x="907241" y="3494157"/>
          <a:ext cx="7607810" cy="2372360"/>
        </p:xfrm>
        <a:graphic>
          <a:graphicData uri="http://schemas.openxmlformats.org/drawingml/2006/table">
            <a:tbl>
              <a:tblPr firstRow="1" bandRow="1">
                <a:tableStyleId>{5940675A-B579-460E-94D1-54222C63F5DA}</a:tableStyleId>
              </a:tblPr>
              <a:tblGrid>
                <a:gridCol w="951376">
                  <a:extLst>
                    <a:ext uri="{9D8B030D-6E8A-4147-A177-3AD203B41FA5}">
                      <a16:colId xmlns:a16="http://schemas.microsoft.com/office/drawing/2014/main" val="3804875759"/>
                    </a:ext>
                  </a:extLst>
                </a:gridCol>
                <a:gridCol w="1063487">
                  <a:extLst>
                    <a:ext uri="{9D8B030D-6E8A-4147-A177-3AD203B41FA5}">
                      <a16:colId xmlns:a16="http://schemas.microsoft.com/office/drawing/2014/main" val="2889723952"/>
                    </a:ext>
                  </a:extLst>
                </a:gridCol>
                <a:gridCol w="1245627">
                  <a:extLst>
                    <a:ext uri="{9D8B030D-6E8A-4147-A177-3AD203B41FA5}">
                      <a16:colId xmlns:a16="http://schemas.microsoft.com/office/drawing/2014/main" val="4293042086"/>
                    </a:ext>
                  </a:extLst>
                </a:gridCol>
                <a:gridCol w="1086830">
                  <a:extLst>
                    <a:ext uri="{9D8B030D-6E8A-4147-A177-3AD203B41FA5}">
                      <a16:colId xmlns:a16="http://schemas.microsoft.com/office/drawing/2014/main" val="2676751943"/>
                    </a:ext>
                  </a:extLst>
                </a:gridCol>
                <a:gridCol w="1086830">
                  <a:extLst>
                    <a:ext uri="{9D8B030D-6E8A-4147-A177-3AD203B41FA5}">
                      <a16:colId xmlns:a16="http://schemas.microsoft.com/office/drawing/2014/main" val="3864227444"/>
                    </a:ext>
                  </a:extLst>
                </a:gridCol>
                <a:gridCol w="1086830">
                  <a:extLst>
                    <a:ext uri="{9D8B030D-6E8A-4147-A177-3AD203B41FA5}">
                      <a16:colId xmlns:a16="http://schemas.microsoft.com/office/drawing/2014/main" val="3330875399"/>
                    </a:ext>
                  </a:extLst>
                </a:gridCol>
                <a:gridCol w="1086830">
                  <a:extLst>
                    <a:ext uri="{9D8B030D-6E8A-4147-A177-3AD203B41FA5}">
                      <a16:colId xmlns:a16="http://schemas.microsoft.com/office/drawing/2014/main" val="3203874671"/>
                    </a:ext>
                  </a:extLst>
                </a:gridCol>
              </a:tblGrid>
              <a:tr h="370840">
                <a:tc>
                  <a:txBody>
                    <a:bodyPr/>
                    <a:lstStyle/>
                    <a:p>
                      <a:r>
                        <a:rPr lang="en-US" dirty="0"/>
                        <a:t>School</a:t>
                      </a:r>
                    </a:p>
                  </a:txBody>
                  <a:tcPr/>
                </a:tc>
                <a:tc>
                  <a:txBody>
                    <a:bodyPr/>
                    <a:lstStyle/>
                    <a:p>
                      <a:r>
                        <a:rPr lang="en-US" dirty="0"/>
                        <a:t>Type</a:t>
                      </a:r>
                    </a:p>
                  </a:txBody>
                  <a:tcPr/>
                </a:tc>
                <a:tc>
                  <a:txBody>
                    <a:bodyPr/>
                    <a:lstStyle/>
                    <a:p>
                      <a:r>
                        <a:rPr lang="en-US" dirty="0"/>
                        <a:t>Median S</a:t>
                      </a:r>
                      <a:r>
                        <a:rPr lang="en-US" sz="100" dirty="0"/>
                        <a:t> </a:t>
                      </a:r>
                      <a:r>
                        <a:rPr lang="en-US" dirty="0"/>
                        <a:t>A</a:t>
                      </a:r>
                      <a:r>
                        <a:rPr lang="en-US" sz="100" dirty="0"/>
                        <a:t> </a:t>
                      </a:r>
                      <a:r>
                        <a:rPr lang="en-US" dirty="0"/>
                        <a:t>T</a:t>
                      </a:r>
                    </a:p>
                  </a:txBody>
                  <a:tcPr/>
                </a:tc>
                <a:tc>
                  <a:txBody>
                    <a:bodyPr/>
                    <a:lstStyle/>
                    <a:p>
                      <a:r>
                        <a:rPr lang="en-US" dirty="0"/>
                        <a:t>Acceptance</a:t>
                      </a:r>
                      <a:r>
                        <a:rPr lang="en-US" baseline="0" dirty="0"/>
                        <a:t> Tare(%)</a:t>
                      </a:r>
                      <a:endParaRPr lang="en-US" dirty="0"/>
                    </a:p>
                  </a:txBody>
                  <a:tcPr/>
                </a:tc>
                <a:tc>
                  <a:txBody>
                    <a:bodyPr/>
                    <a:lstStyle/>
                    <a:p>
                      <a:r>
                        <a:rPr lang="en-US" dirty="0"/>
                        <a:t>Expenditure/Students</a:t>
                      </a:r>
                    </a:p>
                  </a:txBody>
                  <a:tcPr/>
                </a:tc>
                <a:tc>
                  <a:txBody>
                    <a:bodyPr/>
                    <a:lstStyle/>
                    <a:p>
                      <a:r>
                        <a:rPr lang="en-US" dirty="0"/>
                        <a:t>Top 10% H</a:t>
                      </a:r>
                      <a:r>
                        <a:rPr lang="en-US" sz="100" baseline="0" dirty="0"/>
                        <a:t> </a:t>
                      </a:r>
                      <a:r>
                        <a:rPr lang="en-US" baseline="0" dirty="0"/>
                        <a:t>S</a:t>
                      </a:r>
                      <a:endParaRPr lang="en-US" dirty="0"/>
                    </a:p>
                  </a:txBody>
                  <a:tcPr/>
                </a:tc>
                <a:tc>
                  <a:txBody>
                    <a:bodyPr/>
                    <a:lstStyle/>
                    <a:p>
                      <a:r>
                        <a:rPr lang="en-US" dirty="0"/>
                        <a:t>Graduation %</a:t>
                      </a:r>
                    </a:p>
                  </a:txBody>
                  <a:tcPr/>
                </a:tc>
                <a:extLst>
                  <a:ext uri="{0D108BD9-81ED-4DB2-BD59-A6C34878D82A}">
                    <a16:rowId xmlns:a16="http://schemas.microsoft.com/office/drawing/2014/main" val="2227448812"/>
                  </a:ext>
                </a:extLst>
              </a:tr>
              <a:tr h="370840">
                <a:tc>
                  <a:txBody>
                    <a:bodyPr/>
                    <a:lstStyle/>
                    <a:p>
                      <a:r>
                        <a:rPr lang="en-US" dirty="0"/>
                        <a:t>Amherst</a:t>
                      </a:r>
                    </a:p>
                  </a:txBody>
                  <a:tcPr/>
                </a:tc>
                <a:tc>
                  <a:txBody>
                    <a:bodyPr/>
                    <a:lstStyle/>
                    <a:p>
                      <a:r>
                        <a:rPr lang="en-US" dirty="0"/>
                        <a:t>Lib Arts</a:t>
                      </a:r>
                    </a:p>
                  </a:txBody>
                  <a:tcPr/>
                </a:tc>
                <a:tc>
                  <a:txBody>
                    <a:bodyPr/>
                    <a:lstStyle/>
                    <a:p>
                      <a:r>
                        <a:rPr lang="en-US" dirty="0"/>
                        <a:t>1315</a:t>
                      </a:r>
                    </a:p>
                  </a:txBody>
                  <a:tcPr/>
                </a:tc>
                <a:tc>
                  <a:txBody>
                    <a:bodyPr/>
                    <a:lstStyle/>
                    <a:p>
                      <a:r>
                        <a:rPr lang="en-US" dirty="0"/>
                        <a:t>22</a:t>
                      </a:r>
                    </a:p>
                  </a:txBody>
                  <a:tcPr/>
                </a:tc>
                <a:tc>
                  <a:txBody>
                    <a:bodyPr/>
                    <a:lstStyle/>
                    <a:p>
                      <a:r>
                        <a:rPr lang="en-US" dirty="0"/>
                        <a:t>$26,636.00</a:t>
                      </a:r>
                    </a:p>
                  </a:txBody>
                  <a:tcPr/>
                </a:tc>
                <a:tc>
                  <a:txBody>
                    <a:bodyPr/>
                    <a:lstStyle/>
                    <a:p>
                      <a:r>
                        <a:rPr lang="en-US" dirty="0"/>
                        <a:t>85</a:t>
                      </a:r>
                    </a:p>
                  </a:txBody>
                  <a:tcPr/>
                </a:tc>
                <a:tc>
                  <a:txBody>
                    <a:bodyPr/>
                    <a:lstStyle/>
                    <a:p>
                      <a:r>
                        <a:rPr lang="en-US" dirty="0"/>
                        <a:t>93</a:t>
                      </a:r>
                    </a:p>
                  </a:txBody>
                  <a:tcPr/>
                </a:tc>
                <a:extLst>
                  <a:ext uri="{0D108BD9-81ED-4DB2-BD59-A6C34878D82A}">
                    <a16:rowId xmlns:a16="http://schemas.microsoft.com/office/drawing/2014/main" val="2652188102"/>
                  </a:ext>
                </a:extLst>
              </a:tr>
              <a:tr h="370840">
                <a:tc>
                  <a:txBody>
                    <a:bodyPr/>
                    <a:lstStyle/>
                    <a:p>
                      <a:r>
                        <a:rPr lang="en-US" dirty="0"/>
                        <a:t>Bowdoin</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Lib Arts</a:t>
                      </a:r>
                    </a:p>
                  </a:txBody>
                  <a:tcPr/>
                </a:tc>
                <a:tc>
                  <a:txBody>
                    <a:bodyPr/>
                    <a:lstStyle/>
                    <a:p>
                      <a:r>
                        <a:rPr lang="en-US" dirty="0"/>
                        <a:t>1300</a:t>
                      </a:r>
                    </a:p>
                  </a:txBody>
                  <a:tcPr/>
                </a:tc>
                <a:tc>
                  <a:txBody>
                    <a:bodyPr/>
                    <a:lstStyle/>
                    <a:p>
                      <a:r>
                        <a:rPr lang="en-US" dirty="0"/>
                        <a:t>24</a:t>
                      </a:r>
                    </a:p>
                  </a:txBody>
                  <a:tcPr/>
                </a:tc>
                <a:tc>
                  <a:txBody>
                    <a:bodyPr/>
                    <a:lstStyle/>
                    <a:p>
                      <a:r>
                        <a:rPr lang="en-US" dirty="0"/>
                        <a:t>$25,703.00</a:t>
                      </a:r>
                    </a:p>
                  </a:txBody>
                  <a:tcPr/>
                </a:tc>
                <a:tc>
                  <a:txBody>
                    <a:bodyPr/>
                    <a:lstStyle/>
                    <a:p>
                      <a:r>
                        <a:rPr lang="en-US" dirty="0"/>
                        <a:t>78</a:t>
                      </a:r>
                    </a:p>
                  </a:txBody>
                  <a:tcPr/>
                </a:tc>
                <a:tc>
                  <a:txBody>
                    <a:bodyPr/>
                    <a:lstStyle/>
                    <a:p>
                      <a:r>
                        <a:rPr lang="en-US" dirty="0"/>
                        <a:t>90</a:t>
                      </a:r>
                    </a:p>
                  </a:txBody>
                  <a:tcPr/>
                </a:tc>
                <a:extLst>
                  <a:ext uri="{0D108BD9-81ED-4DB2-BD59-A6C34878D82A}">
                    <a16:rowId xmlns:a16="http://schemas.microsoft.com/office/drawing/2014/main" val="200345829"/>
                  </a:ext>
                </a:extLst>
              </a:tr>
              <a:tr h="370840">
                <a:tc>
                  <a:txBody>
                    <a:bodyPr/>
                    <a:lstStyle/>
                    <a:p>
                      <a:r>
                        <a:rPr lang="en-US" dirty="0"/>
                        <a:t>Bamard</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Lib Arts</a:t>
                      </a:r>
                    </a:p>
                  </a:txBody>
                  <a:tcPr/>
                </a:tc>
                <a:tc>
                  <a:txBody>
                    <a:bodyPr/>
                    <a:lstStyle/>
                    <a:p>
                      <a:r>
                        <a:rPr lang="en-US" dirty="0"/>
                        <a:t>1220</a:t>
                      </a:r>
                    </a:p>
                  </a:txBody>
                  <a:tcPr/>
                </a:tc>
                <a:tc>
                  <a:txBody>
                    <a:bodyPr/>
                    <a:lstStyle/>
                    <a:p>
                      <a:r>
                        <a:rPr lang="en-US" dirty="0"/>
                        <a:t>53</a:t>
                      </a:r>
                    </a:p>
                  </a:txBody>
                  <a:tcPr/>
                </a:tc>
                <a:tc>
                  <a:txBody>
                    <a:bodyPr/>
                    <a:lstStyle/>
                    <a:p>
                      <a:r>
                        <a:rPr lang="en-US" dirty="0"/>
                        <a:t>$17,653.00</a:t>
                      </a:r>
                    </a:p>
                  </a:txBody>
                  <a:tcPr/>
                </a:tc>
                <a:tc>
                  <a:txBody>
                    <a:bodyPr/>
                    <a:lstStyle/>
                    <a:p>
                      <a:r>
                        <a:rPr lang="en-US" dirty="0"/>
                        <a:t>69</a:t>
                      </a:r>
                    </a:p>
                  </a:txBody>
                  <a:tcPr/>
                </a:tc>
                <a:tc>
                  <a:txBody>
                    <a:bodyPr/>
                    <a:lstStyle/>
                    <a:p>
                      <a:r>
                        <a:rPr lang="en-US" dirty="0"/>
                        <a:t>80</a:t>
                      </a:r>
                    </a:p>
                  </a:txBody>
                  <a:tcPr/>
                </a:tc>
                <a:extLst>
                  <a:ext uri="{0D108BD9-81ED-4DB2-BD59-A6C34878D82A}">
                    <a16:rowId xmlns:a16="http://schemas.microsoft.com/office/drawing/2014/main" val="1240655886"/>
                  </a:ext>
                </a:extLst>
              </a:tr>
              <a:tr h="370840">
                <a:tc>
                  <a:txBody>
                    <a:bodyPr/>
                    <a:lstStyle/>
                    <a:p>
                      <a:r>
                        <a:rPr lang="en-US" dirty="0"/>
                        <a:t>Bates</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Lib Arts</a:t>
                      </a:r>
                    </a:p>
                  </a:txBody>
                  <a:tcPr/>
                </a:tc>
                <a:tc>
                  <a:txBody>
                    <a:bodyPr/>
                    <a:lstStyle/>
                    <a:p>
                      <a:r>
                        <a:rPr lang="en-US" dirty="0"/>
                        <a:t>1240</a:t>
                      </a:r>
                    </a:p>
                  </a:txBody>
                  <a:tcPr/>
                </a:tc>
                <a:tc>
                  <a:txBody>
                    <a:bodyPr/>
                    <a:lstStyle/>
                    <a:p>
                      <a:r>
                        <a:rPr lang="en-US" dirty="0"/>
                        <a:t>36</a:t>
                      </a:r>
                    </a:p>
                  </a:txBody>
                  <a:tcPr/>
                </a:tc>
                <a:tc>
                  <a:txBody>
                    <a:bodyPr/>
                    <a:lstStyle/>
                    <a:p>
                      <a:r>
                        <a:rPr lang="en-US" dirty="0"/>
                        <a:t>$17,554.00</a:t>
                      </a:r>
                    </a:p>
                  </a:txBody>
                  <a:tcPr/>
                </a:tc>
                <a:tc>
                  <a:txBody>
                    <a:bodyPr/>
                    <a:lstStyle/>
                    <a:p>
                      <a:r>
                        <a:rPr lang="en-US" dirty="0"/>
                        <a:t>58</a:t>
                      </a:r>
                    </a:p>
                  </a:txBody>
                  <a:tcPr/>
                </a:tc>
                <a:tc>
                  <a:txBody>
                    <a:bodyPr/>
                    <a:lstStyle/>
                    <a:p>
                      <a:r>
                        <a:rPr lang="en-US" dirty="0"/>
                        <a:t>88</a:t>
                      </a:r>
                    </a:p>
                  </a:txBody>
                  <a:tcPr/>
                </a:tc>
                <a:extLst>
                  <a:ext uri="{0D108BD9-81ED-4DB2-BD59-A6C34878D82A}">
                    <a16:rowId xmlns:a16="http://schemas.microsoft.com/office/drawing/2014/main" val="1585008603"/>
                  </a:ext>
                </a:extLst>
              </a:tr>
              <a:tr h="370840">
                <a:tc>
                  <a:txBody>
                    <a:bodyPr/>
                    <a:lstStyle/>
                    <a:p>
                      <a:r>
                        <a:rPr lang="en-US" dirty="0"/>
                        <a:t>Berkeley</a:t>
                      </a:r>
                    </a:p>
                  </a:txBody>
                  <a:tcPr/>
                </a:tc>
                <a:tc>
                  <a:txBody>
                    <a:bodyPr/>
                    <a:lstStyle/>
                    <a:p>
                      <a:r>
                        <a:rPr lang="en-US" dirty="0"/>
                        <a:t>University</a:t>
                      </a:r>
                    </a:p>
                  </a:txBody>
                  <a:tcPr/>
                </a:tc>
                <a:tc>
                  <a:txBody>
                    <a:bodyPr/>
                    <a:lstStyle/>
                    <a:p>
                      <a:r>
                        <a:rPr lang="en-US" dirty="0"/>
                        <a:t>1176</a:t>
                      </a:r>
                    </a:p>
                  </a:txBody>
                  <a:tcPr/>
                </a:tc>
                <a:tc>
                  <a:txBody>
                    <a:bodyPr/>
                    <a:lstStyle/>
                    <a:p>
                      <a:r>
                        <a:rPr lang="en-US" dirty="0"/>
                        <a:t>37</a:t>
                      </a:r>
                    </a:p>
                  </a:txBody>
                  <a:tcPr/>
                </a:tc>
                <a:tc>
                  <a:txBody>
                    <a:bodyPr/>
                    <a:lstStyle/>
                    <a:p>
                      <a:r>
                        <a:rPr lang="en-US" dirty="0"/>
                        <a:t>$23,665.00</a:t>
                      </a:r>
                    </a:p>
                  </a:txBody>
                  <a:tcPr/>
                </a:tc>
                <a:tc>
                  <a:txBody>
                    <a:bodyPr/>
                    <a:lstStyle/>
                    <a:p>
                      <a:r>
                        <a:rPr lang="en-US" dirty="0"/>
                        <a:t>95</a:t>
                      </a:r>
                    </a:p>
                  </a:txBody>
                  <a:tcPr/>
                </a:tc>
                <a:tc>
                  <a:txBody>
                    <a:bodyPr/>
                    <a:lstStyle/>
                    <a:p>
                      <a:r>
                        <a:rPr lang="en-US" dirty="0"/>
                        <a:t>68</a:t>
                      </a:r>
                    </a:p>
                  </a:txBody>
                  <a:tcPr/>
                </a:tc>
                <a:extLst>
                  <a:ext uri="{0D108BD9-81ED-4DB2-BD59-A6C34878D82A}">
                    <a16:rowId xmlns:a16="http://schemas.microsoft.com/office/drawing/2014/main" val="1428346118"/>
                  </a:ext>
                </a:extLst>
              </a:tr>
            </a:tbl>
          </a:graphicData>
        </a:graphic>
      </p:graphicFrame>
    </p:spTree>
    <p:extLst>
      <p:ext uri="{BB962C8B-B14F-4D97-AF65-F5344CB8AC3E}">
        <p14:creationId xmlns:p14="http://schemas.microsoft.com/office/powerpoint/2010/main" val="1774120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Dendogram</a:t>
            </a:r>
          </a:p>
        </p:txBody>
      </p:sp>
      <p:sp>
        <p:nvSpPr>
          <p:cNvPr id="3" name="Text Placeholder 2"/>
          <p:cNvSpPr>
            <a:spLocks noGrp="1"/>
          </p:cNvSpPr>
          <p:nvPr>
            <p:ph type="body" idx="1"/>
          </p:nvPr>
        </p:nvSpPr>
        <p:spPr>
          <a:xfrm>
            <a:off x="457200" y="1600200"/>
            <a:ext cx="8229600" cy="1918063"/>
          </a:xfrm>
        </p:spPr>
        <p:txBody>
          <a:bodyPr/>
          <a:lstStyle/>
          <a:p>
            <a:pPr marL="256032" indent="-256032">
              <a:buSzPct val="100000"/>
            </a:pPr>
            <a:r>
              <a:rPr lang="en-US" sz="2400" dirty="0">
                <a:latin typeface="+mn-lt"/>
              </a:rPr>
              <a:t>Visualization of the clustering process. The y-axis measures the intercluster distance. A dendogram shows the sequence in which clusters are formed as you move up the diagram.</a:t>
            </a:r>
          </a:p>
        </p:txBody>
      </p:sp>
      <p:pic>
        <p:nvPicPr>
          <p:cNvPr id="5" name="Picture 4" descr="A dendrogram shows the relationship between 5 schools. The data from the dendrogram are as follows. Cluster 1 includes Amherst and Bowdoin with a normalized distance of 0.7158. Cluster 2 includes Barnard and Bates with a normalized distance of 1.879. Cluster 3 is a combination of Cluster 1 and Cluster 2 with a normalized distance of 2.0615. Cluster 4 is a combination of Cluster 3 and Berkeley with a normalized distance of 2.890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254" y="3638244"/>
            <a:ext cx="3746269" cy="2399607"/>
          </a:xfrm>
          <a:prstGeom prst="rect">
            <a:avLst/>
          </a:prstGeom>
        </p:spPr>
      </p:pic>
    </p:spTree>
    <p:extLst>
      <p:ext uri="{BB962C8B-B14F-4D97-AF65-F5344CB8AC3E}">
        <p14:creationId xmlns:p14="http://schemas.microsoft.com/office/powerpoint/2010/main" val="171649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Classification</a:t>
            </a:r>
            <a:endParaRPr sz="3600" b="1" i="0" u="none" strike="noStrike" cap="none" dirty="0">
              <a:solidFill>
                <a:srgbClr val="007FA3"/>
              </a:solidFill>
              <a:latin typeface="+mj-lt"/>
              <a:ea typeface="Arial"/>
              <a:cs typeface="Arial"/>
              <a:sym typeface="Arial"/>
            </a:endParaRPr>
          </a:p>
        </p:txBody>
      </p:sp>
      <p:sp>
        <p:nvSpPr>
          <p:cNvPr id="381" name="Text placeholder 2"/>
          <p:cNvSpPr txBox="1">
            <a:spLocks noGrp="1"/>
          </p:cNvSpPr>
          <p:nvPr>
            <p:ph type="body" idx="1"/>
          </p:nvPr>
        </p:nvSpPr>
        <p:spPr>
          <a:xfrm>
            <a:off x="457200" y="1600201"/>
            <a:ext cx="8229600" cy="3962400"/>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ct val="100000"/>
              <a:buFont typeface="Arial"/>
              <a:buChar char="•"/>
            </a:pPr>
            <a:r>
              <a:rPr lang="en-US" sz="2400" b="1" i="0" u="none" strike="noStrike" cap="none" dirty="0">
                <a:solidFill>
                  <a:srgbClr val="000000"/>
                </a:solidFill>
                <a:latin typeface="+mn-lt"/>
                <a:sym typeface="Arial"/>
              </a:rPr>
              <a:t>Classification methods </a:t>
            </a:r>
            <a:r>
              <a:rPr lang="en-US" sz="2400" b="0" i="0" u="none" strike="noStrike" cap="none" dirty="0">
                <a:solidFill>
                  <a:srgbClr val="000000"/>
                </a:solidFill>
                <a:latin typeface="+mn-lt"/>
                <a:sym typeface="Arial"/>
              </a:rPr>
              <a:t>seek to classify a categorical outcome into one of two or more categories based on various data attributes.</a:t>
            </a:r>
            <a:endParaRPr sz="2400" dirty="0">
              <a:latin typeface="+mn-lt"/>
            </a:endParaRPr>
          </a:p>
          <a:p>
            <a:pPr marL="255650" marR="0" lvl="0" indent="-255650" algn="l" rtl="0">
              <a:spcAft>
                <a:spcPts val="0"/>
              </a:spcAft>
              <a:buClr>
                <a:srgbClr val="007FA3"/>
              </a:buClr>
              <a:buSzPct val="100000"/>
              <a:buFont typeface="Arial"/>
              <a:buChar char="•"/>
            </a:pPr>
            <a:r>
              <a:rPr lang="en-US" sz="2400" b="0" i="0" u="none" strike="noStrike" cap="none" dirty="0">
                <a:solidFill>
                  <a:srgbClr val="000000"/>
                </a:solidFill>
                <a:latin typeface="+mn-lt"/>
                <a:sym typeface="Arial"/>
              </a:rPr>
              <a:t>For each record in a database, we have a categorical variable of interest and a number of additional predictor variables.</a:t>
            </a:r>
            <a:endParaRPr sz="2400" dirty="0">
              <a:latin typeface="+mn-lt"/>
            </a:endParaRPr>
          </a:p>
          <a:p>
            <a:pPr marL="255650" marR="0" lvl="0" indent="-255650" algn="l" rtl="0">
              <a:spcAft>
                <a:spcPts val="0"/>
              </a:spcAft>
              <a:buClr>
                <a:srgbClr val="007FA3"/>
              </a:buClr>
              <a:buSzPct val="100000"/>
              <a:buFont typeface="Arial"/>
              <a:buChar char="•"/>
            </a:pPr>
            <a:r>
              <a:rPr lang="en-US" sz="2400" b="0" i="0" u="none" strike="noStrike" cap="none" dirty="0">
                <a:solidFill>
                  <a:srgbClr val="000000"/>
                </a:solidFill>
                <a:latin typeface="+mn-lt"/>
                <a:sym typeface="Arial"/>
              </a:rPr>
              <a:t>For a given set of predictor variables, we would like to assign the best value of the categorical variable.</a:t>
            </a:r>
            <a:endParaRPr sz="2400" b="0" i="0" u="none" strike="noStrike" cap="none" dirty="0">
              <a:solidFill>
                <a:schemeClr val="dk1"/>
              </a:solidFill>
              <a:latin typeface="+mn-lt"/>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Credit Approval Decisions Data</a:t>
            </a:r>
            <a:endParaRPr sz="3600" b="1" i="0" u="none" strike="noStrike" cap="none" dirty="0">
              <a:solidFill>
                <a:srgbClr val="007FA3"/>
              </a:solidFill>
              <a:latin typeface="+mj-lt"/>
              <a:ea typeface="Arial"/>
              <a:cs typeface="Arial"/>
              <a:sym typeface="Arial"/>
            </a:endParaRPr>
          </a:p>
        </p:txBody>
      </p:sp>
      <p:sp>
        <p:nvSpPr>
          <p:cNvPr id="387" name="Text placeholder 2"/>
          <p:cNvSpPr txBox="1">
            <a:spLocks noGrp="1"/>
          </p:cNvSpPr>
          <p:nvPr>
            <p:ph type="body" idx="1"/>
          </p:nvPr>
        </p:nvSpPr>
        <p:spPr>
          <a:xfrm>
            <a:off x="457200" y="1600200"/>
            <a:ext cx="8229600" cy="2209800"/>
          </a:xfrm>
          <a:prstGeom prst="rect">
            <a:avLst/>
          </a:prstGeom>
          <a:noFill/>
          <a:ln>
            <a:noFill/>
          </a:ln>
        </p:spPr>
        <p:txBody>
          <a:bodyPr spcFirstLastPara="1" wrap="square" lIns="0" tIns="0" rIns="0" bIns="0" anchor="t" anchorCtr="0">
            <a:noAutofit/>
          </a:bodyPr>
          <a:lstStyle/>
          <a:p>
            <a:pPr marL="255650" marR="0" lvl="0" indent="-255650" algn="l" rtl="0">
              <a:spcBef>
                <a:spcPts val="0"/>
              </a:spcBef>
              <a:spcAft>
                <a:spcPts val="0"/>
              </a:spcAft>
              <a:buClr>
                <a:srgbClr val="007FA3"/>
              </a:buClr>
              <a:buSzPts val="2700"/>
              <a:buFont typeface="Arial"/>
              <a:buChar char="•"/>
            </a:pPr>
            <a:r>
              <a:rPr lang="en-US" sz="2700" b="0" i="0" u="none" strike="noStrike" cap="none" dirty="0">
                <a:solidFill>
                  <a:srgbClr val="000000"/>
                </a:solidFill>
                <a:latin typeface="+mn-lt"/>
                <a:sym typeface="Arial"/>
              </a:rPr>
              <a:t>Categorical variable of interest: Decision (whether to approve - coded as 1 </a:t>
            </a:r>
            <a:r>
              <a:rPr lang="en-US" sz="2700" dirty="0">
                <a:solidFill>
                  <a:srgbClr val="000000"/>
                </a:solidFill>
                <a:latin typeface="+mn-lt"/>
              </a:rPr>
              <a:t>-</a:t>
            </a:r>
            <a:r>
              <a:rPr lang="en-US" sz="2700" b="0" i="0" u="none" strike="noStrike" cap="none" dirty="0">
                <a:solidFill>
                  <a:srgbClr val="000000"/>
                </a:solidFill>
                <a:latin typeface="+mn-lt"/>
                <a:sym typeface="Arial"/>
              </a:rPr>
              <a:t> or reject </a:t>
            </a:r>
            <a:r>
              <a:rPr lang="en-US" sz="2700" dirty="0">
                <a:solidFill>
                  <a:srgbClr val="000000"/>
                </a:solidFill>
                <a:latin typeface="+mn-lt"/>
              </a:rPr>
              <a:t>-</a:t>
            </a:r>
            <a:r>
              <a:rPr lang="en-US" sz="2700" b="0" i="0" u="none" strike="noStrike" cap="none" dirty="0">
                <a:solidFill>
                  <a:srgbClr val="000000"/>
                </a:solidFill>
                <a:latin typeface="+mn-lt"/>
                <a:sym typeface="Arial"/>
              </a:rPr>
              <a:t>coded as 0 - a credit application)</a:t>
            </a:r>
            <a:endParaRPr dirty="0">
              <a:latin typeface="+mn-lt"/>
            </a:endParaRPr>
          </a:p>
          <a:p>
            <a:pPr marL="255650" marR="0" lvl="0" indent="-255650" algn="l" rtl="0">
              <a:spcBef>
                <a:spcPts val="1500"/>
              </a:spcBef>
              <a:spcAft>
                <a:spcPts val="0"/>
              </a:spcAft>
              <a:buClr>
                <a:srgbClr val="007FA3"/>
              </a:buClr>
              <a:buSzPts val="2700"/>
              <a:buFont typeface="Arial"/>
              <a:buChar char="•"/>
            </a:pPr>
            <a:r>
              <a:rPr lang="en-US" sz="2700" b="0" i="0" u="none" strike="noStrike" cap="none" dirty="0">
                <a:solidFill>
                  <a:srgbClr val="000000"/>
                </a:solidFill>
                <a:latin typeface="+mn-lt"/>
                <a:sym typeface="Arial"/>
              </a:rPr>
              <a:t>Predictor variables: shown in columns A</a:t>
            </a:r>
            <a:r>
              <a:rPr lang="en-US" sz="100" b="0" i="0" u="none" strike="noStrike" cap="none" dirty="0">
                <a:solidFill>
                  <a:srgbClr val="000000"/>
                </a:solidFill>
                <a:latin typeface="+mn-lt"/>
                <a:sym typeface="Arial"/>
              </a:rPr>
              <a:t> </a:t>
            </a:r>
            <a:r>
              <a:rPr lang="en-US" sz="2700" dirty="0">
                <a:solidFill>
                  <a:srgbClr val="000000"/>
                </a:solidFill>
                <a:latin typeface="+mn-lt"/>
              </a:rPr>
              <a:t>-</a:t>
            </a:r>
            <a:r>
              <a:rPr lang="en-US" sz="100" b="0" i="0" u="none" strike="noStrike" cap="none" dirty="0">
                <a:solidFill>
                  <a:srgbClr val="000000"/>
                </a:solidFill>
                <a:latin typeface="+mn-lt"/>
                <a:sym typeface="Arial"/>
              </a:rPr>
              <a:t> </a:t>
            </a:r>
            <a:r>
              <a:rPr lang="en-US" sz="2700" b="0" i="0" u="none" strike="noStrike" cap="none" dirty="0">
                <a:solidFill>
                  <a:srgbClr val="000000"/>
                </a:solidFill>
                <a:latin typeface="+mn-lt"/>
                <a:sym typeface="Arial"/>
              </a:rPr>
              <a:t>E (note that homeowner is also coded numerically)</a:t>
            </a:r>
            <a:endParaRPr sz="2700" b="0" i="0" u="none" strike="noStrike" cap="none" dirty="0">
              <a:solidFill>
                <a:schemeClr val="dk1"/>
              </a:solidFill>
              <a:latin typeface="+mn-lt"/>
              <a:sym typeface="Arial"/>
            </a:endParaRPr>
          </a:p>
        </p:txBody>
      </p:sp>
      <p:pic>
        <p:nvPicPr>
          <p:cNvPr id="3" name="Picture 2" descr="A table titled, coded credit approval decisions. The table has 10 rows and 6 columns. The columns have the following headings from left to right. Homeowner, Credit score, Years of credit history, Revolving balance, Revolving utilization, Decision. The row entries are as follows. Row 1. Homeowner, 1. Credit score, 725. Years of credit history, 20. Revolving balance, $11,320. Revolving utilization, 25%. Decision, 1. Row 2. Homeowner, 1. Credit score, 573. Years of credit history, 9. Revolving balance, $7,200. Revolving utilization, 70%. Decision, 0. Row 3. Homeowner, 1. Credit score, 677. Years of credit history, 11. Revolving balance, $20,000. Revolving utilization, 55%. Decision, 1. Row 4. Homeowner, 0. Credit score, 625. Years of credit history, 15. Revolving balance, $12,800. Revolving utilization, 65%. Decision, 0. Row 5. Homeowner, 0. Credit score, 527. Years of credit history, 12. Revolving balance, $5,700. Revolving utilization, 75%. Decision, 0. Row 6. Homeowner, 1. Credit score, 795. Years of credit history, 22. Revolving balance, $9,000. Revolving utilization, 12%. Decision, 1. Row 7. Homeowner, 0. Credit score, 733. Years of credit history, 7. Revolving balance, $35,200. Revolving utilization, 20%. Decision, 1. Row 8. Homeowner, 0. Credit score, 620. Years of credit history, 5. Revolving balance, $22,800. Revolving utilization, 62%. Decision, 0. Row 9. Homeowner, 1. Credit score, 591. Years of credit history, 17. Revolving balance, $16,500. Revolving utilization, 50%. Decision, 0. Row 10. Homeowner, 1. Credit score, 660. Years of credit history, 24. Revolving balance, $9,200. Revolving utilization, 35%. Decisio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331" y="3963851"/>
            <a:ext cx="6638060" cy="221052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10.3: Classifying Credit-Approval Decisions Intuitively </a:t>
            </a:r>
            <a:r>
              <a:rPr lang="en-US" sz="2000" b="0" i="0" u="none" strike="noStrike" cap="none" dirty="0">
                <a:solidFill>
                  <a:srgbClr val="007FA3"/>
                </a:solidFill>
                <a:latin typeface="+mj-lt"/>
                <a:ea typeface="Arial"/>
                <a:cs typeface="Arial"/>
                <a:sym typeface="Arial"/>
              </a:rPr>
              <a:t>(1 of 2) </a:t>
            </a:r>
            <a:endParaRPr sz="2000" b="0" i="0" u="none" strike="noStrike" cap="none" dirty="0">
              <a:solidFill>
                <a:srgbClr val="007FA3"/>
              </a:solidFill>
              <a:latin typeface="+mj-lt"/>
              <a:ea typeface="Arial"/>
              <a:cs typeface="Arial"/>
              <a:sym typeface="Arial"/>
            </a:endParaRPr>
          </a:p>
        </p:txBody>
      </p:sp>
      <p:sp>
        <p:nvSpPr>
          <p:cNvPr id="394" name="Text placeholder 2"/>
          <p:cNvSpPr txBox="1">
            <a:spLocks noGrp="1"/>
          </p:cNvSpPr>
          <p:nvPr>
            <p:ph type="body" idx="1"/>
          </p:nvPr>
        </p:nvSpPr>
        <p:spPr>
          <a:xfrm>
            <a:off x="457200" y="1600200"/>
            <a:ext cx="8229600" cy="1547446"/>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ct val="100000"/>
              <a:buFont typeface="Arial"/>
              <a:buChar char="•"/>
            </a:pPr>
            <a:r>
              <a:rPr lang="en-US" sz="2400" b="0" i="0" u="none" strike="noStrike" cap="none" dirty="0">
                <a:solidFill>
                  <a:srgbClr val="000000"/>
                </a:solidFill>
                <a:latin typeface="+mn-lt"/>
                <a:sym typeface="Arial"/>
              </a:rPr>
              <a:t>Large bubbles correspond to rejected applications.</a:t>
            </a:r>
            <a:endParaRPr sz="2400" dirty="0">
              <a:latin typeface="+mn-lt"/>
            </a:endParaRPr>
          </a:p>
          <a:p>
            <a:pPr marL="255650" marR="0" lvl="0" indent="-255650" algn="l" rtl="0">
              <a:spcAft>
                <a:spcPts val="0"/>
              </a:spcAft>
              <a:buClr>
                <a:srgbClr val="007FA3"/>
              </a:buClr>
              <a:buSzPct val="100000"/>
              <a:buFont typeface="Arial"/>
              <a:buChar char="•"/>
            </a:pPr>
            <a:r>
              <a:rPr lang="en-US" sz="2400" b="0" i="0" u="none" strike="noStrike" cap="none" dirty="0">
                <a:solidFill>
                  <a:srgbClr val="000000"/>
                </a:solidFill>
                <a:latin typeface="+mn-lt"/>
                <a:sym typeface="Arial"/>
              </a:rPr>
              <a:t>When the credit score is &gt; 640, most applications were approved.</a:t>
            </a:r>
            <a:endParaRPr sz="2400" b="0" i="0" u="none" strike="noStrike" cap="none" dirty="0">
              <a:solidFill>
                <a:srgbClr val="000000"/>
              </a:solidFill>
              <a:latin typeface="+mn-lt"/>
              <a:sym typeface="Arial"/>
            </a:endParaRPr>
          </a:p>
        </p:txBody>
      </p:sp>
      <p:sp>
        <p:nvSpPr>
          <p:cNvPr id="395" name="Text placeholder 3"/>
          <p:cNvSpPr txBox="1">
            <a:spLocks noGrp="1"/>
          </p:cNvSpPr>
          <p:nvPr>
            <p:ph type="body" idx="3"/>
          </p:nvPr>
        </p:nvSpPr>
        <p:spPr>
          <a:xfrm>
            <a:off x="457953" y="3517163"/>
            <a:ext cx="3380621" cy="383090"/>
          </a:xfrm>
          <a:prstGeom prst="rect">
            <a:avLst/>
          </a:prstGeom>
          <a:noFill/>
          <a:ln>
            <a:noFill/>
          </a:ln>
        </p:spPr>
        <p:txBody>
          <a:bodyPr spcFirstLastPara="1" wrap="square" lIns="0" tIns="0" rIns="0" bIns="0" anchor="t" anchorCtr="0">
            <a:noAutofit/>
          </a:bodyPr>
          <a:lstStyle/>
          <a:p>
            <a:pPr marL="741553" marR="0" lvl="1" indent="-284353" algn="l" rtl="0">
              <a:spcAft>
                <a:spcPts val="0"/>
              </a:spcAft>
              <a:buClr>
                <a:srgbClr val="007FA3"/>
              </a:buClr>
              <a:buSzPct val="100000"/>
              <a:buFont typeface="Arial"/>
              <a:buChar char="–"/>
            </a:pPr>
            <a:r>
              <a:rPr lang="en-US" sz="2400" b="0" i="0" u="none" strike="noStrike" cap="none" dirty="0">
                <a:solidFill>
                  <a:srgbClr val="000000"/>
                </a:solidFill>
                <a:latin typeface="+mn-lt"/>
                <a:ea typeface="Arial"/>
                <a:cs typeface="Arial"/>
                <a:sym typeface="Arial"/>
              </a:rPr>
              <a:t>Classification rule:</a:t>
            </a:r>
            <a:endParaRPr sz="2400" b="0" i="0" u="none" strike="noStrike" cap="none" dirty="0">
              <a:solidFill>
                <a:srgbClr val="000000"/>
              </a:solidFill>
              <a:latin typeface="+mn-lt"/>
              <a:ea typeface="Arial"/>
              <a:cs typeface="Arial"/>
              <a:sym typeface="Arial"/>
            </a:endParaRPr>
          </a:p>
        </p:txBody>
      </p:sp>
      <p:graphicFrame>
        <p:nvGraphicFramePr>
          <p:cNvPr id="3" name="Object 2" descr="Reject if credit score is less than or equal to 640."/>
          <p:cNvGraphicFramePr>
            <a:graphicFrameLocks noChangeAspect="1"/>
          </p:cNvGraphicFramePr>
          <p:nvPr>
            <p:extLst>
              <p:ext uri="{D42A27DB-BD31-4B8C-83A1-F6EECF244321}">
                <p14:modId xmlns:p14="http://schemas.microsoft.com/office/powerpoint/2010/main" val="2061149226"/>
              </p:ext>
            </p:extLst>
          </p:nvPr>
        </p:nvGraphicFramePr>
        <p:xfrm>
          <a:off x="4240517" y="3579480"/>
          <a:ext cx="3563814" cy="395980"/>
        </p:xfrm>
        <a:graphic>
          <a:graphicData uri="http://schemas.openxmlformats.org/presentationml/2006/ole">
            <mc:AlternateContent xmlns:mc="http://schemas.openxmlformats.org/markup-compatibility/2006">
              <mc:Choice xmlns:v="urn:schemas-microsoft-com:vml" Requires="v">
                <p:oleObj spid="_x0000_s2449" name="Equation" r:id="rId4" imgW="1828800" imgH="203040" progId="Equation.DSMT4">
                  <p:embed/>
                </p:oleObj>
              </mc:Choice>
              <mc:Fallback>
                <p:oleObj name="Equation" r:id="rId4" imgW="1828800" imgH="203040" progId="Equation.DSMT4">
                  <p:embed/>
                  <p:pic>
                    <p:nvPicPr>
                      <p:cNvPr id="0" name=""/>
                      <p:cNvPicPr/>
                      <p:nvPr/>
                    </p:nvPicPr>
                    <p:blipFill>
                      <a:blip r:embed="rId5"/>
                      <a:stretch>
                        <a:fillRect/>
                      </a:stretch>
                    </p:blipFill>
                    <p:spPr>
                      <a:xfrm>
                        <a:off x="4240517" y="3579480"/>
                        <a:ext cx="3563814" cy="395980"/>
                      </a:xfrm>
                      <a:prstGeom prst="rect">
                        <a:avLst/>
                      </a:prstGeom>
                    </p:spPr>
                  </p:pic>
                </p:oleObj>
              </mc:Fallback>
            </mc:AlternateContent>
          </a:graphicData>
        </a:graphic>
      </p:graphicFrame>
      <p:pic>
        <p:nvPicPr>
          <p:cNvPr id="2" name="Picture 1" descr="A scatterplot, titled, credit approval decision, plots years of credit history from 0 to 25 in increments of 25 versus credit score from 400 to 900 in increments of 100. A vertical line is plotted at x = 640. A set of large bubbles and small bubbles are plotted to the left and right of the vertical line, respectively. Most large bubbles are plotted to the left of the line, while all small bubbles are plotted to the right of the line. One large bubble lies to the right of the line at (760, 2). All values estimated."/>
          <p:cNvPicPr>
            <a:picLocks noChangeAspect="1"/>
          </p:cNvPicPr>
          <p:nvPr/>
        </p:nvPicPr>
        <p:blipFill>
          <a:blip r:embed="rId6"/>
          <a:stretch>
            <a:fillRect/>
          </a:stretch>
        </p:blipFill>
        <p:spPr>
          <a:xfrm>
            <a:off x="2879300" y="4218690"/>
            <a:ext cx="3068876" cy="186964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lvl="0"/>
            <a:r>
              <a:rPr lang="en-US" dirty="0">
                <a:latin typeface="+mj-lt"/>
              </a:rPr>
              <a:t>Example 10.3: Classifying Credit-Approval Decisions Intuitively </a:t>
            </a:r>
            <a:r>
              <a:rPr lang="en-US" sz="2000" b="0" dirty="0">
                <a:latin typeface="+mj-lt"/>
              </a:rPr>
              <a:t>(2 of 2) </a:t>
            </a:r>
            <a:endParaRPr sz="3600" b="1" i="0" u="none" strike="noStrike" cap="none" dirty="0">
              <a:solidFill>
                <a:srgbClr val="007FA3"/>
              </a:solidFill>
              <a:latin typeface="+mj-lt"/>
              <a:sym typeface="Arial"/>
            </a:endParaRPr>
          </a:p>
        </p:txBody>
      </p:sp>
      <p:sp>
        <p:nvSpPr>
          <p:cNvPr id="404" name="Text placeholder 2"/>
          <p:cNvSpPr txBox="1">
            <a:spLocks noGrp="1"/>
          </p:cNvSpPr>
          <p:nvPr>
            <p:ph type="body" idx="1"/>
          </p:nvPr>
        </p:nvSpPr>
        <p:spPr>
          <a:xfrm>
            <a:off x="457200" y="1600200"/>
            <a:ext cx="8229600" cy="600727"/>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ct val="100000"/>
              <a:buFont typeface="Arial"/>
              <a:buChar char="•"/>
            </a:pPr>
            <a:r>
              <a:rPr lang="en-US" sz="2400" b="0" i="0" u="none" strike="noStrike" cap="none" dirty="0">
                <a:solidFill>
                  <a:srgbClr val="000000"/>
                </a:solidFill>
                <a:latin typeface="+mn-lt"/>
                <a:ea typeface="Arial"/>
                <a:cs typeface="Arial"/>
                <a:sym typeface="Arial"/>
              </a:rPr>
              <a:t>Alternate classification rule using visualization</a:t>
            </a:r>
            <a:endParaRPr sz="2400" b="0" i="0" u="none" strike="noStrike" cap="none" dirty="0">
              <a:solidFill>
                <a:srgbClr val="000000"/>
              </a:solidFill>
              <a:latin typeface="+mn-lt"/>
              <a:ea typeface="Arial"/>
              <a:cs typeface="Arial"/>
              <a:sym typeface="Arial"/>
            </a:endParaRPr>
          </a:p>
        </p:txBody>
      </p:sp>
      <p:sp>
        <p:nvSpPr>
          <p:cNvPr id="405" name="Text placeholder 3"/>
          <p:cNvSpPr txBox="1">
            <a:spLocks noGrp="1"/>
          </p:cNvSpPr>
          <p:nvPr>
            <p:ph type="body" idx="3"/>
          </p:nvPr>
        </p:nvSpPr>
        <p:spPr>
          <a:xfrm>
            <a:off x="473720" y="2553592"/>
            <a:ext cx="785912" cy="360970"/>
          </a:xfrm>
          <a:prstGeom prst="rect">
            <a:avLst/>
          </a:prstGeom>
          <a:noFill/>
          <a:ln>
            <a:noFill/>
          </a:ln>
        </p:spPr>
        <p:txBody>
          <a:bodyPr spcFirstLastPara="1" wrap="square" lIns="0" tIns="0" rIns="0" bIns="0" anchor="t" anchorCtr="0">
            <a:noAutofit/>
          </a:bodyPr>
          <a:lstStyle/>
          <a:p>
            <a:pPr marL="742950" marR="0" lvl="1" indent="-285750" algn="l" rtl="0">
              <a:spcAft>
                <a:spcPts val="0"/>
              </a:spcAft>
              <a:buClr>
                <a:srgbClr val="007FA3"/>
              </a:buClr>
              <a:buSzPts val="2300"/>
              <a:buFont typeface="Arial"/>
              <a:buChar char="–"/>
            </a:pPr>
            <a:r>
              <a:rPr lang="en-US" sz="2400" b="0" i="0" u="none" strike="noStrike" cap="none" dirty="0">
                <a:solidFill>
                  <a:schemeClr val="dk1"/>
                </a:solidFill>
                <a:latin typeface="+mn-lt"/>
                <a:ea typeface="Arial"/>
                <a:cs typeface="Arial"/>
                <a:sym typeface="Arial"/>
              </a:rPr>
              <a:t> </a:t>
            </a:r>
            <a:endParaRPr sz="2400" b="0" i="0" u="none" strike="noStrike" cap="none" dirty="0">
              <a:solidFill>
                <a:schemeClr val="dk1"/>
              </a:solidFill>
              <a:latin typeface="+mn-lt"/>
              <a:ea typeface="Arial"/>
              <a:cs typeface="Arial"/>
              <a:sym typeface="Arial"/>
            </a:endParaRPr>
          </a:p>
        </p:txBody>
      </p:sp>
      <p:graphicFrame>
        <p:nvGraphicFramePr>
          <p:cNvPr id="2" name="Object 1" descr="Reject if years + 0.095 left parenthesis credit score right parenthesis is less than or equal to 74.66."/>
          <p:cNvGraphicFramePr>
            <a:graphicFrameLocks noChangeAspect="1"/>
          </p:cNvGraphicFramePr>
          <p:nvPr>
            <p:extLst>
              <p:ext uri="{D42A27DB-BD31-4B8C-83A1-F6EECF244321}">
                <p14:modId xmlns:p14="http://schemas.microsoft.com/office/powerpoint/2010/main" val="38713304"/>
              </p:ext>
            </p:extLst>
          </p:nvPr>
        </p:nvGraphicFramePr>
        <p:xfrm>
          <a:off x="1459085" y="2649705"/>
          <a:ext cx="4745206" cy="327256"/>
        </p:xfrm>
        <a:graphic>
          <a:graphicData uri="http://schemas.openxmlformats.org/presentationml/2006/ole">
            <mc:AlternateContent xmlns:mc="http://schemas.openxmlformats.org/markup-compatibility/2006">
              <mc:Choice xmlns:v="urn:schemas-microsoft-com:vml" Requires="v">
                <p:oleObj spid="_x0000_s3467" name="Equation" r:id="rId4" imgW="2946240" imgH="203040" progId="Equation.DSMT4">
                  <p:embed/>
                </p:oleObj>
              </mc:Choice>
              <mc:Fallback>
                <p:oleObj name="Equation" r:id="rId4" imgW="2946240" imgH="203040" progId="Equation.DSMT4">
                  <p:embed/>
                  <p:pic>
                    <p:nvPicPr>
                      <p:cNvPr id="0" name=""/>
                      <p:cNvPicPr/>
                      <p:nvPr/>
                    </p:nvPicPr>
                    <p:blipFill>
                      <a:blip r:embed="rId5"/>
                      <a:stretch>
                        <a:fillRect/>
                      </a:stretch>
                    </p:blipFill>
                    <p:spPr>
                      <a:xfrm>
                        <a:off x="1459085" y="2649705"/>
                        <a:ext cx="4745206" cy="327256"/>
                      </a:xfrm>
                      <a:prstGeom prst="rect">
                        <a:avLst/>
                      </a:prstGeom>
                    </p:spPr>
                  </p:pic>
                </p:oleObj>
              </mc:Fallback>
            </mc:AlternateContent>
          </a:graphicData>
        </a:graphic>
      </p:graphicFrame>
      <p:pic>
        <p:nvPicPr>
          <p:cNvPr id="3" name="Picture 2" descr="A scatterplot, titled, credit approval decision, plots years of credit history from 0 to 25 in increments of 25 versus credit score from 400 to 900 in increments of 100. A falling line, from (540, 23) to (790, 0), is plotted on the graph. A set of large bubbles and small bubbles are also plotted on the graph. Most small bubbles lie above the falling line, while all big bubbles lie below the line."/>
          <p:cNvPicPr>
            <a:picLocks noChangeAspect="1"/>
          </p:cNvPicPr>
          <p:nvPr/>
        </p:nvPicPr>
        <p:blipFill>
          <a:blip r:embed="rId6"/>
          <a:stretch>
            <a:fillRect/>
          </a:stretch>
        </p:blipFill>
        <p:spPr>
          <a:xfrm>
            <a:off x="1866919" y="3161306"/>
            <a:ext cx="4478177" cy="284874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Measuring Classification Performance</a:t>
            </a:r>
            <a:endParaRPr sz="3600" b="1" i="0" u="none" strike="noStrike" cap="none" dirty="0">
              <a:solidFill>
                <a:srgbClr val="007FA3"/>
              </a:solidFill>
              <a:latin typeface="+mj-lt"/>
              <a:ea typeface="Arial"/>
              <a:cs typeface="Arial"/>
              <a:sym typeface="Arial"/>
            </a:endParaRPr>
          </a:p>
        </p:txBody>
      </p:sp>
      <p:sp>
        <p:nvSpPr>
          <p:cNvPr id="414" name="Text placeholder 2"/>
          <p:cNvSpPr txBox="1">
            <a:spLocks noGrp="1"/>
          </p:cNvSpPr>
          <p:nvPr>
            <p:ph type="body" idx="1"/>
          </p:nvPr>
        </p:nvSpPr>
        <p:spPr>
          <a:xfrm>
            <a:off x="457200" y="1600201"/>
            <a:ext cx="8229600" cy="1981200"/>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400" b="0" i="0" u="none" strike="noStrike" cap="none" dirty="0">
                <a:solidFill>
                  <a:srgbClr val="000000"/>
                </a:solidFill>
                <a:latin typeface="+mn-lt"/>
                <a:ea typeface="Arial"/>
                <a:cs typeface="Arial"/>
                <a:sym typeface="Arial"/>
              </a:rPr>
              <a:t>Find the probability of making a misclassification error and summarize the results in a </a:t>
            </a:r>
            <a:r>
              <a:rPr lang="en-US" sz="2400" b="1" i="0" u="none" strike="noStrike" cap="none" dirty="0">
                <a:solidFill>
                  <a:srgbClr val="000000"/>
                </a:solidFill>
                <a:latin typeface="+mn-lt"/>
                <a:ea typeface="Arial"/>
                <a:cs typeface="Arial"/>
                <a:sym typeface="Arial"/>
              </a:rPr>
              <a:t>classification matrix</a:t>
            </a:r>
            <a:r>
              <a:rPr lang="en-US" sz="2400" b="0" i="0" u="none" strike="noStrike" cap="none" dirty="0">
                <a:solidFill>
                  <a:srgbClr val="000000"/>
                </a:solidFill>
                <a:latin typeface="+mn-lt"/>
                <a:ea typeface="Arial"/>
                <a:cs typeface="Arial"/>
                <a:sym typeface="Arial"/>
              </a:rPr>
              <a:t>, which shows the number of cases that were classified either correctly or incorrectly.</a:t>
            </a:r>
            <a:endParaRPr sz="2400" b="0" i="0" u="none" strike="noStrike" cap="none" dirty="0">
              <a:solidFill>
                <a:schemeClr val="dk1"/>
              </a:solidFill>
              <a:latin typeface="+mn-lt"/>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Data Mining</a:t>
            </a:r>
            <a:endParaRPr sz="3600" b="1" i="0" u="none" strike="noStrike" cap="none" dirty="0">
              <a:solidFill>
                <a:srgbClr val="007FA3"/>
              </a:solidFill>
              <a:latin typeface="+mj-lt"/>
              <a:ea typeface="Arial"/>
              <a:cs typeface="Arial"/>
              <a:sym typeface="Arial"/>
            </a:endParaRPr>
          </a:p>
        </p:txBody>
      </p:sp>
      <p:sp>
        <p:nvSpPr>
          <p:cNvPr id="197" name="Text placeholder 2"/>
          <p:cNvSpPr txBox="1">
            <a:spLocks noGrp="1"/>
          </p:cNvSpPr>
          <p:nvPr>
            <p:ph type="body" idx="1"/>
          </p:nvPr>
        </p:nvSpPr>
        <p:spPr>
          <a:xfrm>
            <a:off x="457200" y="1600201"/>
            <a:ext cx="8229600" cy="3886200"/>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ct val="100000"/>
              <a:buFont typeface="Arial"/>
              <a:buChar char="•"/>
            </a:pPr>
            <a:r>
              <a:rPr lang="en-US" sz="2400" b="1" i="0" u="none" strike="noStrike" cap="none" dirty="0">
                <a:solidFill>
                  <a:srgbClr val="000000"/>
                </a:solidFill>
                <a:latin typeface="+mn-lt"/>
                <a:sym typeface="Arial"/>
              </a:rPr>
              <a:t>Data mining </a:t>
            </a:r>
            <a:r>
              <a:rPr lang="en-US" sz="2400" b="0" i="0" u="none" strike="noStrike" cap="none" dirty="0">
                <a:solidFill>
                  <a:srgbClr val="000000"/>
                </a:solidFill>
                <a:latin typeface="+mn-lt"/>
                <a:sym typeface="Arial"/>
              </a:rPr>
              <a:t>is focused on better understanding of characteristics and patterns among variables in large databases using a variety of statistical and analytical tools.</a:t>
            </a:r>
            <a:endParaRPr sz="2400" dirty="0">
              <a:latin typeface="+mn-lt"/>
            </a:endParaRPr>
          </a:p>
          <a:p>
            <a:pPr marL="741553" marR="0" lvl="1" indent="-284353" algn="l" rtl="0">
              <a:spcBef>
                <a:spcPts val="600"/>
              </a:spcBef>
              <a:spcAft>
                <a:spcPts val="0"/>
              </a:spcAft>
              <a:buClr>
                <a:srgbClr val="007FA3"/>
              </a:buClr>
              <a:buSzPts val="2400"/>
              <a:buFont typeface="Arial"/>
              <a:buChar char="–"/>
            </a:pPr>
            <a:r>
              <a:rPr lang="en-US" sz="2400" b="0" i="0" u="none" strike="noStrike" cap="none" dirty="0">
                <a:solidFill>
                  <a:srgbClr val="000000"/>
                </a:solidFill>
                <a:latin typeface="+mn-lt"/>
                <a:sym typeface="Arial"/>
              </a:rPr>
              <a:t>It is used to identify relationships among variables in large data sets and understand hidden patterns that they may contain.</a:t>
            </a:r>
            <a:endParaRPr sz="2400" dirty="0">
              <a:latin typeface="+mn-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Title 1"/>
          <p:cNvSpPr txBox="1">
            <a:spLocks noGrp="1"/>
          </p:cNvSpPr>
          <p:nvPr>
            <p:ph type="title"/>
          </p:nvPr>
        </p:nvSpPr>
        <p:spPr>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400"/>
              <a:buFont typeface="Arial"/>
              <a:buNone/>
            </a:pPr>
            <a:r>
              <a:rPr lang="en-US" sz="3400" b="1" i="0" u="none" strike="noStrike" cap="none" dirty="0">
                <a:solidFill>
                  <a:srgbClr val="007FA3"/>
                </a:solidFill>
                <a:latin typeface="+mn-lt"/>
                <a:ea typeface="Arial"/>
                <a:cs typeface="Arial"/>
                <a:sym typeface="Arial"/>
              </a:rPr>
              <a:t>Example 10.4: Classification Matrix for Credit-Approval Classification Rules</a:t>
            </a:r>
            <a:endParaRPr sz="3400" b="1" i="0" u="none" strike="noStrike" cap="none" dirty="0">
              <a:solidFill>
                <a:srgbClr val="007FA3"/>
              </a:solidFill>
              <a:latin typeface="+mn-lt"/>
              <a:ea typeface="Arial"/>
              <a:cs typeface="Arial"/>
              <a:sym typeface="Arial"/>
            </a:endParaRPr>
          </a:p>
        </p:txBody>
      </p:sp>
      <p:sp>
        <p:nvSpPr>
          <p:cNvPr id="422" name="Text placeholder 2"/>
          <p:cNvSpPr txBox="1">
            <a:spLocks noGrp="1"/>
          </p:cNvSpPr>
          <p:nvPr>
            <p:ph type="body" idx="1"/>
          </p:nvPr>
        </p:nvSpPr>
        <p:spPr>
          <a:xfrm>
            <a:off x="496957" y="1600201"/>
            <a:ext cx="4313582" cy="1378572"/>
          </a:xfrm>
          <a:prstGeom prst="rect">
            <a:avLst/>
          </a:prstGeom>
          <a:noFill/>
          <a:ln>
            <a:noFill/>
          </a:ln>
        </p:spPr>
        <p:txBody>
          <a:bodyPr spcFirstLastPara="1" wrap="square" lIns="0" tIns="0" rIns="0" bIns="0" anchor="t" anchorCtr="0">
            <a:noAutofit/>
          </a:bodyPr>
          <a:lstStyle/>
          <a:p>
            <a:pPr marL="50800" indent="0">
              <a:buNone/>
            </a:pPr>
            <a:r>
              <a:rPr lang="en-US" sz="2000" dirty="0">
                <a:latin typeface="+mn-lt"/>
              </a:rPr>
              <a:t>Two applicants with credit scores exceeding 640 were rejected.</a:t>
            </a:r>
          </a:p>
        </p:txBody>
      </p:sp>
      <p:pic>
        <p:nvPicPr>
          <p:cNvPr id="8" name="Picture 7" descr="A scatterplot, titled, credit approval decision, plots years of credit history from 0 to 25 in increments of 25 versus credit score from 400 to 900 in increments of 100. A vertical line is plotted at x = 640. A set of large bubbles and small bubbles are plotted to the left and right of the vertical line, respectively. Most large bubbles are plotted to the left of the line, while all small bubbles are plotted to the right of the line. One large bubble lies to the right of the line at (760, 2). All values estimated."/>
          <p:cNvPicPr>
            <a:picLocks noChangeAspect="1"/>
          </p:cNvPicPr>
          <p:nvPr/>
        </p:nvPicPr>
        <p:blipFill>
          <a:blip r:embed="rId4"/>
          <a:stretch>
            <a:fillRect/>
          </a:stretch>
        </p:blipFill>
        <p:spPr>
          <a:xfrm>
            <a:off x="5432672" y="1626723"/>
            <a:ext cx="2422697" cy="1476331"/>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1196795267"/>
              </p:ext>
            </p:extLst>
          </p:nvPr>
        </p:nvGraphicFramePr>
        <p:xfrm>
          <a:off x="582325" y="3266321"/>
          <a:ext cx="6526695" cy="1473200"/>
        </p:xfrm>
        <a:graphic>
          <a:graphicData uri="http://schemas.openxmlformats.org/drawingml/2006/table">
            <a:tbl>
              <a:tblPr firstRow="1" bandRow="1">
                <a:tableStyleId>{5940675A-B579-460E-94D1-54222C63F5DA}</a:tableStyleId>
              </a:tblPr>
              <a:tblGrid>
                <a:gridCol w="2175565">
                  <a:extLst>
                    <a:ext uri="{9D8B030D-6E8A-4147-A177-3AD203B41FA5}">
                      <a16:colId xmlns:a16="http://schemas.microsoft.com/office/drawing/2014/main" val="3977903257"/>
                    </a:ext>
                  </a:extLst>
                </a:gridCol>
                <a:gridCol w="2175565">
                  <a:extLst>
                    <a:ext uri="{9D8B030D-6E8A-4147-A177-3AD203B41FA5}">
                      <a16:colId xmlns:a16="http://schemas.microsoft.com/office/drawing/2014/main" val="1386417760"/>
                    </a:ext>
                  </a:extLst>
                </a:gridCol>
                <a:gridCol w="2175565">
                  <a:extLst>
                    <a:ext uri="{9D8B030D-6E8A-4147-A177-3AD203B41FA5}">
                      <a16:colId xmlns:a16="http://schemas.microsoft.com/office/drawing/2014/main" val="913607621"/>
                    </a:ext>
                  </a:extLst>
                </a:gridCol>
              </a:tblGrid>
              <a:tr h="370840">
                <a:tc>
                  <a:txBody>
                    <a:bodyPr/>
                    <a:lstStyle/>
                    <a:p>
                      <a:r>
                        <a:rPr lang="en-US" sz="1400" dirty="0">
                          <a:solidFill>
                            <a:schemeClr val="tx1"/>
                          </a:solidFill>
                        </a:rPr>
                        <a:t>Actual</a:t>
                      </a:r>
                      <a:r>
                        <a:rPr lang="en-US" sz="1400" baseline="0" dirty="0">
                          <a:solidFill>
                            <a:schemeClr val="tx1"/>
                          </a:solidFill>
                        </a:rPr>
                        <a:t> Classification</a:t>
                      </a:r>
                      <a:endParaRPr lang="en-US" sz="1400" dirty="0">
                        <a:solidFill>
                          <a:schemeClr val="tx1"/>
                        </a:solidFill>
                      </a:endParaRPr>
                    </a:p>
                  </a:txBody>
                  <a:tcPr/>
                </a:tc>
                <a:tc>
                  <a:txBody>
                    <a:bodyPr/>
                    <a:lstStyle/>
                    <a:p>
                      <a:r>
                        <a:rPr lang="en-US" dirty="0"/>
                        <a:t>Predicted classification: Decision=1</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Predicted classification: Decision=0</a:t>
                      </a:r>
                    </a:p>
                    <a:p>
                      <a:endParaRPr lang="en-US" dirty="0"/>
                    </a:p>
                  </a:txBody>
                  <a:tcPr/>
                </a:tc>
                <a:extLst>
                  <a:ext uri="{0D108BD9-81ED-4DB2-BD59-A6C34878D82A}">
                    <a16:rowId xmlns:a16="http://schemas.microsoft.com/office/drawing/2014/main" val="3109262492"/>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Decision=1</a:t>
                      </a:r>
                    </a:p>
                  </a:txBody>
                  <a:tcPr/>
                </a:tc>
                <a:tc>
                  <a:txBody>
                    <a:bodyPr/>
                    <a:lstStyle/>
                    <a:p>
                      <a:r>
                        <a:rPr lang="en-US" dirty="0"/>
                        <a:t>23</a:t>
                      </a:r>
                    </a:p>
                  </a:txBody>
                  <a:tcPr/>
                </a:tc>
                <a:tc>
                  <a:txBody>
                    <a:bodyPr/>
                    <a:lstStyle/>
                    <a:p>
                      <a:r>
                        <a:rPr lang="en-US" dirty="0"/>
                        <a:t>2</a:t>
                      </a:r>
                    </a:p>
                  </a:txBody>
                  <a:tcPr/>
                </a:tc>
                <a:extLst>
                  <a:ext uri="{0D108BD9-81ED-4DB2-BD59-A6C34878D82A}">
                    <a16:rowId xmlns:a16="http://schemas.microsoft.com/office/drawing/2014/main" val="1624954769"/>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Decision=0</a:t>
                      </a:r>
                    </a:p>
                  </a:txBody>
                  <a:tcPr/>
                </a:tc>
                <a:tc>
                  <a:txBody>
                    <a:bodyPr/>
                    <a:lstStyle/>
                    <a:p>
                      <a:r>
                        <a:rPr lang="en-US" dirty="0"/>
                        <a:t>0</a:t>
                      </a:r>
                    </a:p>
                  </a:txBody>
                  <a:tcPr/>
                </a:tc>
                <a:tc>
                  <a:txBody>
                    <a:bodyPr/>
                    <a:lstStyle/>
                    <a:p>
                      <a:r>
                        <a:rPr lang="en-US" dirty="0"/>
                        <a:t>25</a:t>
                      </a:r>
                    </a:p>
                  </a:txBody>
                  <a:tcPr/>
                </a:tc>
                <a:extLst>
                  <a:ext uri="{0D108BD9-81ED-4DB2-BD59-A6C34878D82A}">
                    <a16:rowId xmlns:a16="http://schemas.microsoft.com/office/drawing/2014/main" val="1103428046"/>
                  </a:ext>
                </a:extLst>
              </a:tr>
            </a:tbl>
          </a:graphicData>
        </a:graphic>
      </p:graphicFrame>
      <p:sp>
        <p:nvSpPr>
          <p:cNvPr id="423" name="Text placeholder 3"/>
          <p:cNvSpPr txBox="1">
            <a:spLocks noGrp="1"/>
          </p:cNvSpPr>
          <p:nvPr>
            <p:ph type="body" idx="2"/>
          </p:nvPr>
        </p:nvSpPr>
        <p:spPr>
          <a:xfrm>
            <a:off x="495300" y="5056723"/>
            <a:ext cx="7166012" cy="343599"/>
          </a:xfrm>
          <a:prstGeom prst="rect">
            <a:avLst/>
          </a:prstGeom>
          <a:noFill/>
          <a:ln>
            <a:noFill/>
          </a:ln>
        </p:spPr>
        <p:txBody>
          <a:bodyPr spcFirstLastPara="1" wrap="square" lIns="0" tIns="0" rIns="0" bIns="0" anchor="b" anchorCtr="0">
            <a:noAutofit/>
          </a:bodyPr>
          <a:lstStyle/>
          <a:p>
            <a:pPr marL="256032" indent="-256032">
              <a:buSzPct val="100000"/>
            </a:pPr>
            <a:r>
              <a:rPr lang="en-US" sz="2000" dirty="0">
                <a:solidFill>
                  <a:srgbClr val="000000"/>
                </a:solidFill>
                <a:latin typeface="+mn-lt"/>
              </a:rPr>
              <a:t>Off-diagonal elements are the misclassifications.</a:t>
            </a:r>
          </a:p>
        </p:txBody>
      </p:sp>
      <p:sp>
        <p:nvSpPr>
          <p:cNvPr id="4" name="Text Placeholder 4"/>
          <p:cNvSpPr>
            <a:spLocks noGrp="1"/>
          </p:cNvSpPr>
          <p:nvPr>
            <p:ph type="body" idx="4"/>
          </p:nvPr>
        </p:nvSpPr>
        <p:spPr>
          <a:xfrm>
            <a:off x="582325" y="5814391"/>
            <a:ext cx="4369151" cy="336505"/>
          </a:xfrm>
        </p:spPr>
        <p:txBody>
          <a:bodyPr anchor="b"/>
          <a:lstStyle/>
          <a:p>
            <a:pPr marL="256032" indent="-256032">
              <a:buSzPct val="100000"/>
            </a:pPr>
            <a:r>
              <a:rPr lang="en-US" sz="2000" dirty="0">
                <a:solidFill>
                  <a:srgbClr val="000000"/>
                </a:solidFill>
                <a:latin typeface="+mn-lt"/>
              </a:rPr>
              <a:t>Probability of a misclassification =</a:t>
            </a:r>
          </a:p>
        </p:txBody>
      </p:sp>
      <p:graphicFrame>
        <p:nvGraphicFramePr>
          <p:cNvPr id="7" name="Object 6" descr="2 fiftieths = 0.04."/>
          <p:cNvGraphicFramePr>
            <a:graphicFrameLocks noChangeAspect="1"/>
          </p:cNvGraphicFramePr>
          <p:nvPr>
            <p:extLst>
              <p:ext uri="{D42A27DB-BD31-4B8C-83A1-F6EECF244321}">
                <p14:modId xmlns:p14="http://schemas.microsoft.com/office/powerpoint/2010/main" val="2210418365"/>
              </p:ext>
            </p:extLst>
          </p:nvPr>
        </p:nvGraphicFramePr>
        <p:xfrm>
          <a:off x="5201028" y="5633910"/>
          <a:ext cx="1124941" cy="697465"/>
        </p:xfrm>
        <a:graphic>
          <a:graphicData uri="http://schemas.openxmlformats.org/presentationml/2006/ole">
            <mc:AlternateContent xmlns:mc="http://schemas.openxmlformats.org/markup-compatibility/2006">
              <mc:Choice xmlns:v="urn:schemas-microsoft-com:vml" Requires="v">
                <p:oleObj spid="_x0000_s4488" name="Equation" r:id="rId5" imgW="634680" imgH="393480" progId="Equation.DSMT4">
                  <p:embed/>
                </p:oleObj>
              </mc:Choice>
              <mc:Fallback>
                <p:oleObj name="Equation" r:id="rId5" imgW="634680" imgH="393480" progId="Equation.DSMT4">
                  <p:embed/>
                  <p:pic>
                    <p:nvPicPr>
                      <p:cNvPr id="0" name=""/>
                      <p:cNvPicPr/>
                      <p:nvPr/>
                    </p:nvPicPr>
                    <p:blipFill>
                      <a:blip r:embed="rId6"/>
                      <a:stretch>
                        <a:fillRect/>
                      </a:stretch>
                    </p:blipFill>
                    <p:spPr>
                      <a:xfrm>
                        <a:off x="5201028" y="5633910"/>
                        <a:ext cx="1124941" cy="697465"/>
                      </a:xfrm>
                      <a:prstGeom prst="rect">
                        <a:avLst/>
                      </a:prstGeom>
                    </p:spPr>
                  </p:pic>
                </p:oleObj>
              </mc:Fallback>
            </mc:AlternateContent>
          </a:graphicData>
        </a:graphic>
      </p:graphicFrame>
    </p:spTree>
    <p:extLst>
      <p:ext uri="{BB962C8B-B14F-4D97-AF65-F5344CB8AC3E}">
        <p14:creationId xmlns:p14="http://schemas.microsoft.com/office/powerpoint/2010/main" val="37146489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Title 1"/>
          <p:cNvSpPr txBox="1">
            <a:spLocks noGrp="1"/>
          </p:cNvSpPr>
          <p:nvPr>
            <p:ph type="title"/>
          </p:nvPr>
        </p:nvSpPr>
        <p:spPr>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2600"/>
              <a:buFont typeface="Arial"/>
              <a:buNone/>
            </a:pPr>
            <a:r>
              <a:rPr lang="en-US" sz="2400" b="1" i="0" u="none" strike="noStrike" cap="none" dirty="0">
                <a:solidFill>
                  <a:srgbClr val="007FA3"/>
                </a:solidFill>
                <a:latin typeface="+mj-lt"/>
                <a:ea typeface="Arial"/>
                <a:cs typeface="Arial"/>
                <a:sym typeface="Arial"/>
              </a:rPr>
              <a:t>Example 10.5: Classifying Records for Credit Decisions Using Credit Scores and Years of Credit History </a:t>
            </a:r>
            <a:r>
              <a:rPr lang="en-US" sz="2000" b="0" i="0" u="none" strike="noStrike" cap="none" dirty="0">
                <a:solidFill>
                  <a:srgbClr val="007FA3"/>
                </a:solidFill>
                <a:latin typeface="+mj-lt"/>
                <a:ea typeface="Arial"/>
                <a:cs typeface="Arial"/>
                <a:sym typeface="Arial"/>
              </a:rPr>
              <a:t>(1 of 2)</a:t>
            </a:r>
            <a:endParaRPr sz="2000" b="0" i="0" u="none" strike="noStrike" cap="none" dirty="0">
              <a:solidFill>
                <a:srgbClr val="007FA3"/>
              </a:solidFill>
              <a:latin typeface="+mj-lt"/>
              <a:ea typeface="Arial"/>
              <a:cs typeface="Arial"/>
              <a:sym typeface="Arial"/>
            </a:endParaRPr>
          </a:p>
        </p:txBody>
      </p:sp>
      <p:sp>
        <p:nvSpPr>
          <p:cNvPr id="459" name="Text placeholder 2"/>
          <p:cNvSpPr txBox="1">
            <a:spLocks noGrp="1"/>
          </p:cNvSpPr>
          <p:nvPr>
            <p:ph type="body" idx="1"/>
          </p:nvPr>
        </p:nvSpPr>
        <p:spPr>
          <a:xfrm>
            <a:off x="457200" y="1600200"/>
            <a:ext cx="8229600" cy="581025"/>
          </a:xfrm>
          <a:prstGeom prst="rect">
            <a:avLst/>
          </a:prstGeom>
          <a:noFill/>
          <a:ln>
            <a:noFill/>
          </a:ln>
        </p:spPr>
        <p:txBody>
          <a:bodyPr spcFirstLastPara="1" wrap="square" lIns="0" tIns="0" rIns="0" bIns="0" anchor="t" anchorCtr="0">
            <a:noAutofit/>
          </a:bodyPr>
          <a:lstStyle/>
          <a:p>
            <a:pPr marL="256032" indent="-256032">
              <a:buSzPct val="100000"/>
            </a:pPr>
            <a:r>
              <a:rPr lang="en-US" sz="2400" b="0" i="0" u="none" strike="noStrike" cap="none" dirty="0">
                <a:solidFill>
                  <a:srgbClr val="000000"/>
                </a:solidFill>
                <a:latin typeface="+mn-lt"/>
                <a:sym typeface="Arial"/>
              </a:rPr>
              <a:t>Classify new </a:t>
            </a:r>
            <a:r>
              <a:rPr lang="en-US" sz="2400" dirty="0">
                <a:solidFill>
                  <a:srgbClr val="000000"/>
                </a:solidFill>
                <a:latin typeface="+mn-lt"/>
              </a:rPr>
              <a:t>records</a:t>
            </a:r>
            <a:r>
              <a:rPr lang="en-US" sz="2400" b="0" i="0" u="none" strike="noStrike" cap="none" dirty="0">
                <a:solidFill>
                  <a:srgbClr val="000000"/>
                </a:solidFill>
                <a:latin typeface="+mn-lt"/>
                <a:sym typeface="Arial"/>
              </a:rPr>
              <a:t>. </a:t>
            </a:r>
          </a:p>
        </p:txBody>
      </p:sp>
      <p:pic>
        <p:nvPicPr>
          <p:cNvPr id="3" name="Picture 2" descr="A table has 6 rows and 5 columns. The columns have the following headings from left to right. Homeowner, Credit score, Years of credit history, Revolving balance, Revolving utilization, Decision. The row entries are as follows. Row 1. 1, 700, 8, $21000, 0.15, blank. Row 2. 0, 520, 1, $4000, 0.9, blank. Row 3. 1, 650, 10, $8500, 0.25, blank. Row 4. 0, 602, 7, $16300, 0.7, blank. Row 5. 0, 549, 2, $2500, 0.9, blank. Row 6. 1, 742, 15, $16700, 0.18, blank."/>
          <p:cNvPicPr>
            <a:picLocks noChangeAspect="1"/>
          </p:cNvPicPr>
          <p:nvPr/>
        </p:nvPicPr>
        <p:blipFill>
          <a:blip r:embed="rId3"/>
          <a:stretch>
            <a:fillRect/>
          </a:stretch>
        </p:blipFill>
        <p:spPr>
          <a:xfrm>
            <a:off x="1352814" y="2355116"/>
            <a:ext cx="5885921" cy="1623894"/>
          </a:xfrm>
          <a:prstGeom prst="rect">
            <a:avLst/>
          </a:prstGeom>
        </p:spPr>
      </p:pic>
      <p:sp>
        <p:nvSpPr>
          <p:cNvPr id="2" name="Text Placeholder 1"/>
          <p:cNvSpPr>
            <a:spLocks noGrp="1"/>
          </p:cNvSpPr>
          <p:nvPr>
            <p:ph type="body" idx="2"/>
          </p:nvPr>
        </p:nvSpPr>
        <p:spPr>
          <a:xfrm>
            <a:off x="457200" y="4248151"/>
            <a:ext cx="8229600" cy="1676400"/>
          </a:xfrm>
        </p:spPr>
        <p:txBody>
          <a:bodyPr/>
          <a:lstStyle/>
          <a:p>
            <a:pPr marL="256032" indent="-256032">
              <a:buSzPct val="100000"/>
            </a:pPr>
            <a:r>
              <a:rPr lang="en-US" sz="2400" dirty="0">
                <a:latin typeface="+mn-lt"/>
              </a:rPr>
              <a:t>If we use the simple credit score rule (that a score of more than 640 is needed to approve an application), then we would classify the decision for the first, third, and sixth records to be 1 and the rest to be 0.</a:t>
            </a:r>
          </a:p>
        </p:txBody>
      </p:sp>
    </p:spTree>
    <p:extLst>
      <p:ext uri="{BB962C8B-B14F-4D97-AF65-F5344CB8AC3E}">
        <p14:creationId xmlns:p14="http://schemas.microsoft.com/office/powerpoint/2010/main" val="3075415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Title 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lvl="0">
              <a:buSzPts val="2600"/>
            </a:pPr>
            <a:r>
              <a:rPr lang="en-US" sz="2400" dirty="0">
                <a:latin typeface="+mj-lt"/>
              </a:rPr>
              <a:t>Example 10.5: Classifying Records for Credit Decisions Using Credit Scores and Years of Credit History </a:t>
            </a:r>
            <a:r>
              <a:rPr lang="en-US" sz="2000" b="0" dirty="0">
                <a:latin typeface="+mj-lt"/>
              </a:rPr>
              <a:t>(2 of 2)</a:t>
            </a:r>
            <a:endParaRPr sz="2000" b="1" i="0" u="none" strike="noStrike" cap="none" dirty="0">
              <a:solidFill>
                <a:srgbClr val="007FA3"/>
              </a:solidFill>
              <a:latin typeface="+mj-lt"/>
              <a:sym typeface="Arial"/>
            </a:endParaRPr>
          </a:p>
        </p:txBody>
      </p:sp>
      <p:sp>
        <p:nvSpPr>
          <p:cNvPr id="461" name="Text placeholder 2"/>
          <p:cNvSpPr txBox="1">
            <a:spLocks noGrp="1"/>
          </p:cNvSpPr>
          <p:nvPr>
            <p:ph type="body" idx="2"/>
          </p:nvPr>
        </p:nvSpPr>
        <p:spPr>
          <a:xfrm>
            <a:off x="496956" y="1659650"/>
            <a:ext cx="3031480" cy="480957"/>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ct val="100000"/>
              <a:buFont typeface="Arial"/>
              <a:buChar char="•"/>
            </a:pPr>
            <a:r>
              <a:rPr lang="en-US" sz="2000" b="0" i="0" u="none" strike="noStrike" cap="none" dirty="0">
                <a:solidFill>
                  <a:srgbClr val="000000"/>
                </a:solidFill>
                <a:latin typeface="+mn-lt"/>
                <a:ea typeface="Arial"/>
                <a:cs typeface="Arial"/>
                <a:sym typeface="Arial"/>
              </a:rPr>
              <a:t>Using the second rule, if</a:t>
            </a:r>
            <a:endParaRPr sz="2000" b="0" i="0" u="none" strike="noStrike" cap="none" dirty="0">
              <a:solidFill>
                <a:srgbClr val="000000"/>
              </a:solidFill>
              <a:latin typeface="+mn-lt"/>
              <a:ea typeface="Arial"/>
              <a:cs typeface="Arial"/>
              <a:sym typeface="Arial"/>
            </a:endParaRPr>
          </a:p>
        </p:txBody>
      </p:sp>
      <p:graphicFrame>
        <p:nvGraphicFramePr>
          <p:cNvPr id="3" name="Object 2" descr="Years + 0.095 times credit score is less than or equal to 74.66."/>
          <p:cNvGraphicFramePr>
            <a:graphicFrameLocks noChangeAspect="1"/>
          </p:cNvGraphicFramePr>
          <p:nvPr>
            <p:extLst>
              <p:ext uri="{D42A27DB-BD31-4B8C-83A1-F6EECF244321}">
                <p14:modId xmlns:p14="http://schemas.microsoft.com/office/powerpoint/2010/main" val="3135049614"/>
              </p:ext>
            </p:extLst>
          </p:nvPr>
        </p:nvGraphicFramePr>
        <p:xfrm>
          <a:off x="3638550" y="1900238"/>
          <a:ext cx="3422650" cy="296862"/>
        </p:xfrm>
        <a:graphic>
          <a:graphicData uri="http://schemas.openxmlformats.org/presentationml/2006/ole">
            <mc:AlternateContent xmlns:mc="http://schemas.openxmlformats.org/markup-compatibility/2006">
              <mc:Choice xmlns:v="urn:schemas-microsoft-com:vml" Requires="v">
                <p:oleObj spid="_x0000_s5504" name="Equation" r:id="rId4" imgW="2336760" imgH="203040" progId="Equation.DSMT4">
                  <p:embed/>
                </p:oleObj>
              </mc:Choice>
              <mc:Fallback>
                <p:oleObj name="Equation" r:id="rId4" imgW="2336760" imgH="203040" progId="Equation.DSMT4">
                  <p:embed/>
                  <p:pic>
                    <p:nvPicPr>
                      <p:cNvPr id="0" name=""/>
                      <p:cNvPicPr/>
                      <p:nvPr/>
                    </p:nvPicPr>
                    <p:blipFill>
                      <a:blip r:embed="rId5"/>
                      <a:stretch>
                        <a:fillRect/>
                      </a:stretch>
                    </p:blipFill>
                    <p:spPr>
                      <a:xfrm>
                        <a:off x="3638550" y="1900238"/>
                        <a:ext cx="3422650" cy="296862"/>
                      </a:xfrm>
                      <a:prstGeom prst="rect">
                        <a:avLst/>
                      </a:prstGeom>
                    </p:spPr>
                  </p:pic>
                </p:oleObj>
              </mc:Fallback>
            </mc:AlternateContent>
          </a:graphicData>
        </a:graphic>
      </p:graphicFrame>
      <p:sp>
        <p:nvSpPr>
          <p:cNvPr id="463" name="Text placeholder 3"/>
          <p:cNvSpPr txBox="1">
            <a:spLocks noGrp="1"/>
          </p:cNvSpPr>
          <p:nvPr>
            <p:ph type="body" idx="3"/>
          </p:nvPr>
        </p:nvSpPr>
        <p:spPr>
          <a:xfrm>
            <a:off x="635301" y="2261789"/>
            <a:ext cx="6993880" cy="32222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2000" b="0" i="0" u="none" strike="noStrike" cap="none" dirty="0">
                <a:solidFill>
                  <a:srgbClr val="000000"/>
                </a:solidFill>
                <a:latin typeface="+mn-lt"/>
                <a:ea typeface="Arial"/>
                <a:cs typeface="Arial"/>
                <a:sym typeface="Arial"/>
              </a:rPr>
              <a:t>then only the last record would be approved for credit.</a:t>
            </a:r>
            <a:endParaRPr sz="2000" b="0" i="0" u="none" strike="noStrike" cap="none" dirty="0">
              <a:solidFill>
                <a:schemeClr val="dk1"/>
              </a:solidFill>
              <a:latin typeface="+mn-lt"/>
              <a:ea typeface="Arial"/>
              <a:cs typeface="Arial"/>
              <a:sym typeface="Arial"/>
            </a:endParaRPr>
          </a:p>
        </p:txBody>
      </p:sp>
      <p:graphicFrame>
        <p:nvGraphicFramePr>
          <p:cNvPr id="4" name="Table 3"/>
          <p:cNvGraphicFramePr>
            <a:graphicFrameLocks noGrp="1"/>
          </p:cNvGraphicFramePr>
          <p:nvPr>
            <p:extLst>
              <p:ext uri="{D42A27DB-BD31-4B8C-83A1-F6EECF244321}">
                <p14:modId xmlns:p14="http://schemas.microsoft.com/office/powerpoint/2010/main" val="1385965071"/>
              </p:ext>
            </p:extLst>
          </p:nvPr>
        </p:nvGraphicFramePr>
        <p:xfrm>
          <a:off x="1053548" y="2897808"/>
          <a:ext cx="7106477" cy="2956560"/>
        </p:xfrm>
        <a:graphic>
          <a:graphicData uri="http://schemas.openxmlformats.org/drawingml/2006/table">
            <a:tbl>
              <a:tblPr firstRow="1" bandRow="1">
                <a:tableStyleId>{5940675A-B579-460E-94D1-54222C63F5DA}</a:tableStyleId>
              </a:tblPr>
              <a:tblGrid>
                <a:gridCol w="1015211">
                  <a:extLst>
                    <a:ext uri="{9D8B030D-6E8A-4147-A177-3AD203B41FA5}">
                      <a16:colId xmlns:a16="http://schemas.microsoft.com/office/drawing/2014/main" val="2521910407"/>
                    </a:ext>
                  </a:extLst>
                </a:gridCol>
                <a:gridCol w="1015211">
                  <a:extLst>
                    <a:ext uri="{9D8B030D-6E8A-4147-A177-3AD203B41FA5}">
                      <a16:colId xmlns:a16="http://schemas.microsoft.com/office/drawing/2014/main" val="2830600614"/>
                    </a:ext>
                  </a:extLst>
                </a:gridCol>
                <a:gridCol w="852972">
                  <a:extLst>
                    <a:ext uri="{9D8B030D-6E8A-4147-A177-3AD203B41FA5}">
                      <a16:colId xmlns:a16="http://schemas.microsoft.com/office/drawing/2014/main" val="3880993334"/>
                    </a:ext>
                  </a:extLst>
                </a:gridCol>
                <a:gridCol w="1177450">
                  <a:extLst>
                    <a:ext uri="{9D8B030D-6E8A-4147-A177-3AD203B41FA5}">
                      <a16:colId xmlns:a16="http://schemas.microsoft.com/office/drawing/2014/main" val="4195879003"/>
                    </a:ext>
                  </a:extLst>
                </a:gridCol>
                <a:gridCol w="1015211">
                  <a:extLst>
                    <a:ext uri="{9D8B030D-6E8A-4147-A177-3AD203B41FA5}">
                      <a16:colId xmlns:a16="http://schemas.microsoft.com/office/drawing/2014/main" val="508094590"/>
                    </a:ext>
                  </a:extLst>
                </a:gridCol>
                <a:gridCol w="1015211">
                  <a:extLst>
                    <a:ext uri="{9D8B030D-6E8A-4147-A177-3AD203B41FA5}">
                      <a16:colId xmlns:a16="http://schemas.microsoft.com/office/drawing/2014/main" val="3755533294"/>
                    </a:ext>
                  </a:extLst>
                </a:gridCol>
                <a:gridCol w="1015211">
                  <a:extLst>
                    <a:ext uri="{9D8B030D-6E8A-4147-A177-3AD203B41FA5}">
                      <a16:colId xmlns:a16="http://schemas.microsoft.com/office/drawing/2014/main" val="3858085152"/>
                    </a:ext>
                  </a:extLst>
                </a:gridCol>
              </a:tblGrid>
              <a:tr h="370840">
                <a:tc>
                  <a:txBody>
                    <a:bodyPr/>
                    <a:lstStyle/>
                    <a:p>
                      <a:r>
                        <a:rPr lang="en-US" dirty="0"/>
                        <a:t>Home</a:t>
                      </a:r>
                      <a:r>
                        <a:rPr lang="en-US" baseline="0" dirty="0"/>
                        <a:t>owner</a:t>
                      </a:r>
                      <a:endParaRPr lang="en-US" dirty="0"/>
                    </a:p>
                  </a:txBody>
                  <a:tcPr/>
                </a:tc>
                <a:tc>
                  <a:txBody>
                    <a:bodyPr/>
                    <a:lstStyle/>
                    <a:p>
                      <a:r>
                        <a:rPr lang="en-US" dirty="0"/>
                        <a:t>Credit Score</a:t>
                      </a:r>
                    </a:p>
                  </a:txBody>
                  <a:tcPr/>
                </a:tc>
                <a:tc>
                  <a:txBody>
                    <a:bodyPr/>
                    <a:lstStyle/>
                    <a:p>
                      <a:r>
                        <a:rPr lang="en-US" dirty="0"/>
                        <a:t>Years of Credit History</a:t>
                      </a:r>
                    </a:p>
                  </a:txBody>
                  <a:tcPr/>
                </a:tc>
                <a:tc>
                  <a:txBody>
                    <a:bodyPr/>
                    <a:lstStyle/>
                    <a:p>
                      <a:r>
                        <a:rPr lang="en-US" dirty="0"/>
                        <a:t>Revolving Balance</a:t>
                      </a:r>
                    </a:p>
                  </a:txBody>
                  <a:tcPr/>
                </a:tc>
                <a:tc>
                  <a:txBody>
                    <a:bodyPr/>
                    <a:lstStyle/>
                    <a:p>
                      <a:r>
                        <a:rPr lang="en-US" dirty="0"/>
                        <a:t>Revolving Utilization</a:t>
                      </a:r>
                    </a:p>
                  </a:txBody>
                  <a:tcPr/>
                </a:tc>
                <a:tc>
                  <a:txBody>
                    <a:bodyPr/>
                    <a:lstStyle/>
                    <a:p>
                      <a:r>
                        <a:rPr lang="en-US" dirty="0"/>
                        <a:t>Years+0.095*Credit Score</a:t>
                      </a:r>
                    </a:p>
                  </a:txBody>
                  <a:tcPr/>
                </a:tc>
                <a:tc>
                  <a:txBody>
                    <a:bodyPr/>
                    <a:lstStyle/>
                    <a:p>
                      <a:r>
                        <a:rPr lang="en-US" dirty="0"/>
                        <a:t>Decision</a:t>
                      </a:r>
                    </a:p>
                  </a:txBody>
                  <a:tcPr/>
                </a:tc>
                <a:extLst>
                  <a:ext uri="{0D108BD9-81ED-4DB2-BD59-A6C34878D82A}">
                    <a16:rowId xmlns:a16="http://schemas.microsoft.com/office/drawing/2014/main" val="362085279"/>
                  </a:ext>
                </a:extLst>
              </a:tr>
              <a:tr h="370840">
                <a:tc>
                  <a:txBody>
                    <a:bodyPr/>
                    <a:lstStyle/>
                    <a:p>
                      <a:r>
                        <a:rPr lang="en-US" dirty="0"/>
                        <a:t>1</a:t>
                      </a:r>
                    </a:p>
                  </a:txBody>
                  <a:tcPr/>
                </a:tc>
                <a:tc>
                  <a:txBody>
                    <a:bodyPr/>
                    <a:lstStyle/>
                    <a:p>
                      <a:r>
                        <a:rPr lang="en-US" dirty="0"/>
                        <a:t>700</a:t>
                      </a:r>
                    </a:p>
                  </a:txBody>
                  <a:tcPr/>
                </a:tc>
                <a:tc>
                  <a:txBody>
                    <a:bodyPr/>
                    <a:lstStyle/>
                    <a:p>
                      <a:r>
                        <a:rPr lang="en-US" dirty="0"/>
                        <a:t>8</a:t>
                      </a:r>
                    </a:p>
                  </a:txBody>
                  <a:tcPr/>
                </a:tc>
                <a:tc>
                  <a:txBody>
                    <a:bodyPr/>
                    <a:lstStyle/>
                    <a:p>
                      <a:r>
                        <a:rPr lang="en-US" dirty="0"/>
                        <a:t>$21,000.00</a:t>
                      </a:r>
                    </a:p>
                  </a:txBody>
                  <a:tcPr/>
                </a:tc>
                <a:tc>
                  <a:txBody>
                    <a:bodyPr/>
                    <a:lstStyle/>
                    <a:p>
                      <a:r>
                        <a:rPr lang="en-US" dirty="0"/>
                        <a:t>15%</a:t>
                      </a:r>
                    </a:p>
                  </a:txBody>
                  <a:tcPr/>
                </a:tc>
                <a:tc>
                  <a:txBody>
                    <a:bodyPr/>
                    <a:lstStyle/>
                    <a:p>
                      <a:r>
                        <a:rPr lang="en-US" dirty="0"/>
                        <a:t>74.50</a:t>
                      </a:r>
                    </a:p>
                  </a:txBody>
                  <a:tcPr/>
                </a:tc>
                <a:tc>
                  <a:txBody>
                    <a:bodyPr/>
                    <a:lstStyle/>
                    <a:p>
                      <a:r>
                        <a:rPr lang="en-US" dirty="0"/>
                        <a:t>0</a:t>
                      </a:r>
                    </a:p>
                  </a:txBody>
                  <a:tcPr/>
                </a:tc>
                <a:extLst>
                  <a:ext uri="{0D108BD9-81ED-4DB2-BD59-A6C34878D82A}">
                    <a16:rowId xmlns:a16="http://schemas.microsoft.com/office/drawing/2014/main" val="4002470043"/>
                  </a:ext>
                </a:extLst>
              </a:tr>
              <a:tr h="370840">
                <a:tc>
                  <a:txBody>
                    <a:bodyPr/>
                    <a:lstStyle/>
                    <a:p>
                      <a:r>
                        <a:rPr lang="en-US" dirty="0"/>
                        <a:t>0</a:t>
                      </a:r>
                    </a:p>
                  </a:txBody>
                  <a:tcPr/>
                </a:tc>
                <a:tc>
                  <a:txBody>
                    <a:bodyPr/>
                    <a:lstStyle/>
                    <a:p>
                      <a:r>
                        <a:rPr lang="en-US" dirty="0"/>
                        <a:t>520</a:t>
                      </a:r>
                    </a:p>
                  </a:txBody>
                  <a:tcPr/>
                </a:tc>
                <a:tc>
                  <a:txBody>
                    <a:bodyPr/>
                    <a:lstStyle/>
                    <a:p>
                      <a:r>
                        <a:rPr lang="en-US" dirty="0"/>
                        <a:t>1</a:t>
                      </a:r>
                    </a:p>
                  </a:txBody>
                  <a:tcPr/>
                </a:tc>
                <a:tc>
                  <a:txBody>
                    <a:bodyPr/>
                    <a:lstStyle/>
                    <a:p>
                      <a:r>
                        <a:rPr lang="en-US" dirty="0"/>
                        <a:t>$4,000.00</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90%</a:t>
                      </a:r>
                    </a:p>
                  </a:txBody>
                  <a:tcPr/>
                </a:tc>
                <a:tc>
                  <a:txBody>
                    <a:bodyPr/>
                    <a:lstStyle/>
                    <a:p>
                      <a:r>
                        <a:rPr lang="en-US" dirty="0"/>
                        <a:t>50.40</a:t>
                      </a:r>
                    </a:p>
                  </a:txBody>
                  <a:tcPr/>
                </a:tc>
                <a:tc>
                  <a:txBody>
                    <a:bodyPr/>
                    <a:lstStyle/>
                    <a:p>
                      <a:r>
                        <a:rPr lang="en-US" dirty="0"/>
                        <a:t>0</a:t>
                      </a:r>
                    </a:p>
                  </a:txBody>
                  <a:tcPr/>
                </a:tc>
                <a:extLst>
                  <a:ext uri="{0D108BD9-81ED-4DB2-BD59-A6C34878D82A}">
                    <a16:rowId xmlns:a16="http://schemas.microsoft.com/office/drawing/2014/main" val="1433540682"/>
                  </a:ext>
                </a:extLst>
              </a:tr>
              <a:tr h="370840">
                <a:tc>
                  <a:txBody>
                    <a:bodyPr/>
                    <a:lstStyle/>
                    <a:p>
                      <a:r>
                        <a:rPr lang="en-US" dirty="0"/>
                        <a:t>1</a:t>
                      </a:r>
                    </a:p>
                  </a:txBody>
                  <a:tcPr/>
                </a:tc>
                <a:tc>
                  <a:txBody>
                    <a:bodyPr/>
                    <a:lstStyle/>
                    <a:p>
                      <a:r>
                        <a:rPr lang="en-US" dirty="0"/>
                        <a:t>650</a:t>
                      </a:r>
                    </a:p>
                  </a:txBody>
                  <a:tcPr/>
                </a:tc>
                <a:tc>
                  <a:txBody>
                    <a:bodyPr/>
                    <a:lstStyle/>
                    <a:p>
                      <a:r>
                        <a:rPr lang="en-US" dirty="0"/>
                        <a:t>10</a:t>
                      </a:r>
                    </a:p>
                  </a:txBody>
                  <a:tcPr/>
                </a:tc>
                <a:tc>
                  <a:txBody>
                    <a:bodyPr/>
                    <a:lstStyle/>
                    <a:p>
                      <a:r>
                        <a:rPr lang="en-US" dirty="0"/>
                        <a:t>$8,500.00</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25%</a:t>
                      </a:r>
                    </a:p>
                  </a:txBody>
                  <a:tcPr/>
                </a:tc>
                <a:tc>
                  <a:txBody>
                    <a:bodyPr/>
                    <a:lstStyle/>
                    <a:p>
                      <a:r>
                        <a:rPr lang="en-US" dirty="0"/>
                        <a:t>71.75</a:t>
                      </a:r>
                    </a:p>
                  </a:txBody>
                  <a:tcPr/>
                </a:tc>
                <a:tc>
                  <a:txBody>
                    <a:bodyPr/>
                    <a:lstStyle/>
                    <a:p>
                      <a:r>
                        <a:rPr lang="en-US" dirty="0"/>
                        <a:t>0</a:t>
                      </a:r>
                    </a:p>
                  </a:txBody>
                  <a:tcPr/>
                </a:tc>
                <a:extLst>
                  <a:ext uri="{0D108BD9-81ED-4DB2-BD59-A6C34878D82A}">
                    <a16:rowId xmlns:a16="http://schemas.microsoft.com/office/drawing/2014/main" val="1831321265"/>
                  </a:ext>
                </a:extLst>
              </a:tr>
              <a:tr h="370840">
                <a:tc>
                  <a:txBody>
                    <a:bodyPr/>
                    <a:lstStyle/>
                    <a:p>
                      <a:r>
                        <a:rPr lang="en-US" dirty="0"/>
                        <a:t>0</a:t>
                      </a:r>
                    </a:p>
                  </a:txBody>
                  <a:tcPr/>
                </a:tc>
                <a:tc>
                  <a:txBody>
                    <a:bodyPr/>
                    <a:lstStyle/>
                    <a:p>
                      <a:r>
                        <a:rPr lang="en-US" dirty="0"/>
                        <a:t>602</a:t>
                      </a:r>
                    </a:p>
                  </a:txBody>
                  <a:tcPr/>
                </a:tc>
                <a:tc>
                  <a:txBody>
                    <a:bodyPr/>
                    <a:lstStyle/>
                    <a:p>
                      <a:r>
                        <a:rPr lang="en-US" dirty="0"/>
                        <a:t>7</a:t>
                      </a:r>
                    </a:p>
                  </a:txBody>
                  <a:tcPr/>
                </a:tc>
                <a:tc>
                  <a:txBody>
                    <a:bodyPr/>
                    <a:lstStyle/>
                    <a:p>
                      <a:r>
                        <a:rPr lang="en-US" dirty="0"/>
                        <a:t>$16,300.00</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70%</a:t>
                      </a:r>
                    </a:p>
                  </a:txBody>
                  <a:tcPr/>
                </a:tc>
                <a:tc>
                  <a:txBody>
                    <a:bodyPr/>
                    <a:lstStyle/>
                    <a:p>
                      <a:r>
                        <a:rPr lang="en-US" dirty="0"/>
                        <a:t>64.19</a:t>
                      </a:r>
                    </a:p>
                  </a:txBody>
                  <a:tcPr/>
                </a:tc>
                <a:tc>
                  <a:txBody>
                    <a:bodyPr/>
                    <a:lstStyle/>
                    <a:p>
                      <a:r>
                        <a:rPr lang="en-US" dirty="0"/>
                        <a:t>0</a:t>
                      </a:r>
                    </a:p>
                  </a:txBody>
                  <a:tcPr/>
                </a:tc>
                <a:extLst>
                  <a:ext uri="{0D108BD9-81ED-4DB2-BD59-A6C34878D82A}">
                    <a16:rowId xmlns:a16="http://schemas.microsoft.com/office/drawing/2014/main" val="3885661584"/>
                  </a:ext>
                </a:extLst>
              </a:tr>
              <a:tr h="370840">
                <a:tc>
                  <a:txBody>
                    <a:bodyPr/>
                    <a:lstStyle/>
                    <a:p>
                      <a:r>
                        <a:rPr lang="en-US" dirty="0"/>
                        <a:t>0</a:t>
                      </a:r>
                    </a:p>
                  </a:txBody>
                  <a:tcPr/>
                </a:tc>
                <a:tc>
                  <a:txBody>
                    <a:bodyPr/>
                    <a:lstStyle/>
                    <a:p>
                      <a:r>
                        <a:rPr lang="en-US" dirty="0"/>
                        <a:t>549</a:t>
                      </a:r>
                    </a:p>
                  </a:txBody>
                  <a:tcPr/>
                </a:tc>
                <a:tc>
                  <a:txBody>
                    <a:bodyPr/>
                    <a:lstStyle/>
                    <a:p>
                      <a:r>
                        <a:rPr lang="en-US" dirty="0"/>
                        <a:t>2</a:t>
                      </a:r>
                    </a:p>
                  </a:txBody>
                  <a:tcPr/>
                </a:tc>
                <a:tc>
                  <a:txBody>
                    <a:bodyPr/>
                    <a:lstStyle/>
                    <a:p>
                      <a:r>
                        <a:rPr lang="en-US" dirty="0"/>
                        <a:t>$2,500.00</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90%</a:t>
                      </a:r>
                    </a:p>
                  </a:txBody>
                  <a:tcPr/>
                </a:tc>
                <a:tc>
                  <a:txBody>
                    <a:bodyPr/>
                    <a:lstStyle/>
                    <a:p>
                      <a:r>
                        <a:rPr lang="en-US" dirty="0"/>
                        <a:t>54.16</a:t>
                      </a:r>
                    </a:p>
                  </a:txBody>
                  <a:tcPr/>
                </a:tc>
                <a:tc>
                  <a:txBody>
                    <a:bodyPr/>
                    <a:lstStyle/>
                    <a:p>
                      <a:r>
                        <a:rPr lang="en-US" dirty="0"/>
                        <a:t>0</a:t>
                      </a:r>
                    </a:p>
                  </a:txBody>
                  <a:tcPr/>
                </a:tc>
                <a:extLst>
                  <a:ext uri="{0D108BD9-81ED-4DB2-BD59-A6C34878D82A}">
                    <a16:rowId xmlns:a16="http://schemas.microsoft.com/office/drawing/2014/main" val="2929814280"/>
                  </a:ext>
                </a:extLst>
              </a:tr>
              <a:tr h="370840">
                <a:tc>
                  <a:txBody>
                    <a:bodyPr/>
                    <a:lstStyle/>
                    <a:p>
                      <a:r>
                        <a:rPr lang="en-US" dirty="0"/>
                        <a:t>1</a:t>
                      </a:r>
                    </a:p>
                  </a:txBody>
                  <a:tcPr/>
                </a:tc>
                <a:tc>
                  <a:txBody>
                    <a:bodyPr/>
                    <a:lstStyle/>
                    <a:p>
                      <a:r>
                        <a:rPr lang="en-US" dirty="0"/>
                        <a:t>745</a:t>
                      </a:r>
                    </a:p>
                  </a:txBody>
                  <a:tcPr/>
                </a:tc>
                <a:tc>
                  <a:txBody>
                    <a:bodyPr/>
                    <a:lstStyle/>
                    <a:p>
                      <a:r>
                        <a:rPr lang="en-US" dirty="0"/>
                        <a:t>15</a:t>
                      </a:r>
                    </a:p>
                  </a:txBody>
                  <a:tcPr/>
                </a:tc>
                <a:tc>
                  <a:txBody>
                    <a:bodyPr/>
                    <a:lstStyle/>
                    <a:p>
                      <a:r>
                        <a:rPr lang="en-US" dirty="0"/>
                        <a:t>$16,700.00</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18%</a:t>
                      </a:r>
                    </a:p>
                  </a:txBody>
                  <a:tcPr/>
                </a:tc>
                <a:tc>
                  <a:txBody>
                    <a:bodyPr/>
                    <a:lstStyle/>
                    <a:p>
                      <a:r>
                        <a:rPr lang="en-US" dirty="0"/>
                        <a:t>85.49</a:t>
                      </a:r>
                    </a:p>
                  </a:txBody>
                  <a:tcPr/>
                </a:tc>
                <a:tc>
                  <a:txBody>
                    <a:bodyPr/>
                    <a:lstStyle/>
                    <a:p>
                      <a:r>
                        <a:rPr lang="en-US" dirty="0"/>
                        <a:t>1</a:t>
                      </a:r>
                    </a:p>
                  </a:txBody>
                  <a:tcPr/>
                </a:tc>
                <a:extLst>
                  <a:ext uri="{0D108BD9-81ED-4DB2-BD59-A6C34878D82A}">
                    <a16:rowId xmlns:a16="http://schemas.microsoft.com/office/drawing/2014/main" val="324544899"/>
                  </a:ext>
                </a:extLst>
              </a:tr>
            </a:tbl>
          </a:graphicData>
        </a:graphic>
      </p:graphicFrame>
    </p:spTree>
    <p:extLst>
      <p:ext uri="{BB962C8B-B14F-4D97-AF65-F5344CB8AC3E}">
        <p14:creationId xmlns:p14="http://schemas.microsoft.com/office/powerpoint/2010/main" val="12457324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Classification Techniques</a:t>
            </a:r>
            <a:endParaRPr sz="3600" b="1" i="0" u="none" strike="noStrike" cap="none" dirty="0">
              <a:solidFill>
                <a:srgbClr val="007FA3"/>
              </a:solidFill>
              <a:latin typeface="+mj-lt"/>
              <a:ea typeface="Arial"/>
              <a:cs typeface="Arial"/>
              <a:sym typeface="Arial"/>
            </a:endParaRPr>
          </a:p>
        </p:txBody>
      </p:sp>
      <p:sp>
        <p:nvSpPr>
          <p:cNvPr id="470" name="Text placeholder 2"/>
          <p:cNvSpPr txBox="1">
            <a:spLocks noGrp="1"/>
          </p:cNvSpPr>
          <p:nvPr>
            <p:ph type="body" idx="1"/>
          </p:nvPr>
        </p:nvSpPr>
        <p:spPr>
          <a:xfrm>
            <a:off x="457200" y="1600200"/>
            <a:ext cx="8229600" cy="4267200"/>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ct val="100000"/>
              <a:buFont typeface="Arial"/>
              <a:buChar char="•"/>
            </a:pPr>
            <a:r>
              <a:rPr lang="en-US" sz="2400" b="0" i="1" u="none" strike="noStrike" cap="none" dirty="0">
                <a:solidFill>
                  <a:srgbClr val="000000"/>
                </a:solidFill>
                <a:latin typeface="+mn-lt"/>
                <a:sym typeface="Arial"/>
              </a:rPr>
              <a:t>k</a:t>
            </a:r>
            <a:r>
              <a:rPr lang="en-US" sz="2400" b="0" i="0" u="none" strike="noStrike" cap="none" dirty="0">
                <a:solidFill>
                  <a:srgbClr val="000000"/>
                </a:solidFill>
                <a:latin typeface="+mn-lt"/>
                <a:sym typeface="Arial"/>
              </a:rPr>
              <a:t>-Nearest Neighbors (</a:t>
            </a:r>
            <a:r>
              <a:rPr lang="en-US" sz="2400" b="0" i="1" u="none" strike="noStrike" cap="none" dirty="0">
                <a:solidFill>
                  <a:srgbClr val="000000"/>
                </a:solidFill>
                <a:latin typeface="+mn-lt"/>
                <a:sym typeface="Arial"/>
              </a:rPr>
              <a:t>k</a:t>
            </a:r>
            <a:r>
              <a:rPr lang="en-US" sz="2400" b="0" i="0" u="none" strike="noStrike" cap="none" dirty="0">
                <a:solidFill>
                  <a:srgbClr val="000000"/>
                </a:solidFill>
                <a:latin typeface="+mn-lt"/>
                <a:sym typeface="Arial"/>
              </a:rPr>
              <a:t>-N</a:t>
            </a:r>
            <a:r>
              <a:rPr lang="en-US" sz="100" b="0" i="0" u="none" strike="noStrike" cap="none" dirty="0">
                <a:solidFill>
                  <a:srgbClr val="000000"/>
                </a:solidFill>
                <a:latin typeface="+mn-lt"/>
                <a:sym typeface="Arial"/>
              </a:rPr>
              <a:t> </a:t>
            </a:r>
            <a:r>
              <a:rPr lang="en-US" sz="2400" b="0" i="0" u="none" strike="noStrike" cap="none" dirty="0">
                <a:solidFill>
                  <a:srgbClr val="000000"/>
                </a:solidFill>
                <a:latin typeface="+mn-lt"/>
                <a:sym typeface="Arial"/>
              </a:rPr>
              <a:t>N) Algorithm</a:t>
            </a:r>
            <a:endParaRPr sz="2400" dirty="0">
              <a:latin typeface="+mn-lt"/>
            </a:endParaRPr>
          </a:p>
          <a:p>
            <a:pPr marL="742569" marR="0" lvl="1" indent="-283464" algn="l" rtl="0">
              <a:spcBef>
                <a:spcPts val="600"/>
              </a:spcBef>
              <a:spcAft>
                <a:spcPts val="0"/>
              </a:spcAft>
              <a:buClr>
                <a:srgbClr val="007FA3"/>
              </a:buClr>
              <a:buSzPts val="2400"/>
              <a:buFont typeface="Arial"/>
              <a:buChar char="–"/>
            </a:pPr>
            <a:r>
              <a:rPr lang="en-US" sz="2400" b="0" i="0" u="none" strike="noStrike" cap="none" dirty="0">
                <a:solidFill>
                  <a:srgbClr val="000000"/>
                </a:solidFill>
                <a:latin typeface="+mn-lt"/>
                <a:sym typeface="Arial"/>
              </a:rPr>
              <a:t>Finds records in a database that have similar numerical values of a set of predictor variables.</a:t>
            </a:r>
            <a:endParaRPr sz="2400" dirty="0">
              <a:latin typeface="+mn-lt"/>
            </a:endParaRPr>
          </a:p>
          <a:p>
            <a:pPr marL="255650" marR="0" lvl="0" indent="-255650" algn="l" rtl="0">
              <a:spcAft>
                <a:spcPts val="0"/>
              </a:spcAft>
              <a:buClr>
                <a:srgbClr val="007FA3"/>
              </a:buClr>
              <a:buSzPct val="100000"/>
              <a:buFont typeface="Arial"/>
              <a:buChar char="•"/>
            </a:pPr>
            <a:r>
              <a:rPr lang="en-US" sz="2400" b="0" i="0" u="none" strike="noStrike" cap="none" dirty="0">
                <a:solidFill>
                  <a:srgbClr val="000000"/>
                </a:solidFill>
                <a:latin typeface="+mn-lt"/>
                <a:sym typeface="Arial"/>
              </a:rPr>
              <a:t>Discriminant Analysis</a:t>
            </a:r>
            <a:endParaRPr sz="2400" dirty="0">
              <a:latin typeface="+mn-lt"/>
            </a:endParaRPr>
          </a:p>
          <a:p>
            <a:pPr marL="742569" marR="0" lvl="1" indent="-283464" algn="l" rtl="0">
              <a:spcBef>
                <a:spcPts val="600"/>
              </a:spcBef>
              <a:spcAft>
                <a:spcPts val="0"/>
              </a:spcAft>
              <a:buClr>
                <a:srgbClr val="007FA3"/>
              </a:buClr>
              <a:buSzPts val="2400"/>
              <a:buFont typeface="Arial"/>
              <a:buChar char="–"/>
            </a:pPr>
            <a:r>
              <a:rPr lang="en-US" sz="2400" b="0" i="0" u="none" strike="noStrike" cap="none" dirty="0">
                <a:solidFill>
                  <a:srgbClr val="000000"/>
                </a:solidFill>
                <a:latin typeface="+mn-lt"/>
                <a:sym typeface="Arial"/>
              </a:rPr>
              <a:t>Uses predefined classes based on a set of linear discriminant functions of the predictor variables.</a:t>
            </a:r>
            <a:endParaRPr sz="2400" dirty="0">
              <a:latin typeface="+mn-l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b="1" i="1" u="none" strike="noStrike" cap="none" dirty="0">
                <a:solidFill>
                  <a:srgbClr val="007FA3"/>
                </a:solidFill>
                <a:latin typeface="+mj-lt"/>
                <a:ea typeface="Arial"/>
                <a:cs typeface="Arial"/>
                <a:sym typeface="Arial"/>
              </a:rPr>
              <a:t>k</a:t>
            </a:r>
            <a:r>
              <a:rPr lang="en-US" b="1" i="0" u="none" strike="noStrike" cap="none" dirty="0">
                <a:solidFill>
                  <a:srgbClr val="007FA3"/>
                </a:solidFill>
                <a:latin typeface="+mj-lt"/>
                <a:ea typeface="Arial"/>
                <a:cs typeface="Arial"/>
                <a:sym typeface="Arial"/>
              </a:rPr>
              <a:t>-Nearest Neighbors (</a:t>
            </a:r>
            <a:r>
              <a:rPr lang="en-US" b="1" i="1" u="none" strike="noStrike" cap="none" dirty="0">
                <a:solidFill>
                  <a:srgbClr val="007FA3"/>
                </a:solidFill>
                <a:latin typeface="+mj-lt"/>
                <a:ea typeface="Arial"/>
                <a:cs typeface="Arial"/>
                <a:sym typeface="Arial"/>
              </a:rPr>
              <a:t>k</a:t>
            </a:r>
            <a:r>
              <a:rPr lang="en-US" b="1" i="0" u="none" strike="noStrike" cap="none" dirty="0">
                <a:solidFill>
                  <a:srgbClr val="007FA3"/>
                </a:solidFill>
                <a:latin typeface="+mj-lt"/>
                <a:ea typeface="Arial"/>
                <a:cs typeface="Arial"/>
                <a:sym typeface="Arial"/>
              </a:rPr>
              <a:t>-N</a:t>
            </a:r>
            <a:r>
              <a:rPr lang="en-US" sz="100" b="1" i="0" u="none" strike="noStrike" cap="none" dirty="0">
                <a:solidFill>
                  <a:srgbClr val="007FA3"/>
                </a:solidFill>
                <a:latin typeface="+mj-lt"/>
                <a:ea typeface="Arial"/>
                <a:cs typeface="Arial"/>
                <a:sym typeface="Arial"/>
              </a:rPr>
              <a:t> </a:t>
            </a:r>
            <a:r>
              <a:rPr lang="en-US" b="1" i="0" u="none" strike="noStrike" cap="none" dirty="0">
                <a:solidFill>
                  <a:srgbClr val="007FA3"/>
                </a:solidFill>
                <a:latin typeface="+mj-lt"/>
                <a:ea typeface="Arial"/>
                <a:cs typeface="Arial"/>
                <a:sym typeface="Arial"/>
              </a:rPr>
              <a:t>N)</a:t>
            </a:r>
            <a:endParaRPr b="1" i="0" u="none" strike="noStrike" cap="none" dirty="0">
              <a:solidFill>
                <a:srgbClr val="007FA3"/>
              </a:solidFill>
              <a:latin typeface="+mj-lt"/>
              <a:ea typeface="Arial"/>
              <a:cs typeface="Arial"/>
              <a:sym typeface="Arial"/>
            </a:endParaRPr>
          </a:p>
        </p:txBody>
      </p:sp>
      <p:sp>
        <p:nvSpPr>
          <p:cNvPr id="476" name="Text placeholder 2"/>
          <p:cNvSpPr txBox="1">
            <a:spLocks noGrp="1"/>
          </p:cNvSpPr>
          <p:nvPr>
            <p:ph type="body" idx="1"/>
          </p:nvPr>
        </p:nvSpPr>
        <p:spPr>
          <a:xfrm>
            <a:off x="396240" y="1426029"/>
            <a:ext cx="8229600" cy="4343400"/>
          </a:xfrm>
          <a:prstGeom prst="rect">
            <a:avLst/>
          </a:prstGeom>
          <a:noFill/>
          <a:ln>
            <a:noFill/>
          </a:ln>
        </p:spPr>
        <p:txBody>
          <a:bodyPr spcFirstLastPara="1" wrap="square" lIns="0" tIns="0" rIns="0" bIns="0" anchor="t" anchorCtr="0">
            <a:noAutofit/>
          </a:bodyPr>
          <a:lstStyle/>
          <a:p>
            <a:pPr marL="256032" indent="-256032">
              <a:buSzPct val="100000"/>
            </a:pPr>
            <a:r>
              <a:rPr lang="en-US" sz="2400" dirty="0">
                <a:latin typeface="+mn-lt"/>
              </a:rPr>
              <a:t>The </a:t>
            </a:r>
            <a:r>
              <a:rPr lang="en-US" sz="2400" b="1" dirty="0">
                <a:latin typeface="+mn-lt"/>
              </a:rPr>
              <a:t>k-nearest neighbors </a:t>
            </a:r>
            <a:r>
              <a:rPr lang="en-US" sz="2400" dirty="0">
                <a:latin typeface="+mn-lt"/>
              </a:rPr>
              <a:t>(</a:t>
            </a:r>
            <a:r>
              <a:rPr lang="en-US" sz="2400" b="1" i="1" dirty="0">
                <a:latin typeface="+mn-lt"/>
              </a:rPr>
              <a:t>k</a:t>
            </a:r>
            <a:r>
              <a:rPr lang="en-US" sz="2400" b="1" dirty="0">
                <a:latin typeface="+mn-lt"/>
              </a:rPr>
              <a:t>-N</a:t>
            </a:r>
            <a:r>
              <a:rPr lang="en-US" sz="100" b="1" dirty="0">
                <a:latin typeface="+mn-lt"/>
              </a:rPr>
              <a:t> </a:t>
            </a:r>
            <a:r>
              <a:rPr lang="en-US" sz="2400" b="1" dirty="0">
                <a:latin typeface="+mn-lt"/>
              </a:rPr>
              <a:t>N</a:t>
            </a:r>
            <a:r>
              <a:rPr lang="en-US" sz="2400" dirty="0">
                <a:latin typeface="+mn-lt"/>
              </a:rPr>
              <a:t>) </a:t>
            </a:r>
            <a:r>
              <a:rPr lang="en-US" sz="2400" b="1" dirty="0">
                <a:latin typeface="+mn-lt"/>
              </a:rPr>
              <a:t>algorithm</a:t>
            </a:r>
            <a:r>
              <a:rPr lang="en-US" sz="2400" dirty="0">
                <a:latin typeface="+mn-lt"/>
              </a:rPr>
              <a:t> is a classification scheme that attempts to find records in a database that are similar to one we wish to classify. Similarity is based on the “closeness” of a record to numerical predictors in the other records, using normalized Euclidean distances.</a:t>
            </a:r>
          </a:p>
        </p:txBody>
      </p:sp>
    </p:spTree>
    <p:extLst>
      <p:ext uri="{BB962C8B-B14F-4D97-AF65-F5344CB8AC3E}">
        <p14:creationId xmlns:p14="http://schemas.microsoft.com/office/powerpoint/2010/main" val="20107593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1" u="none" strike="noStrike" cap="none" dirty="0">
                <a:solidFill>
                  <a:srgbClr val="007FA3"/>
                </a:solidFill>
                <a:latin typeface="+mj-lt"/>
                <a:ea typeface="Arial"/>
                <a:cs typeface="Arial"/>
                <a:sym typeface="Arial"/>
              </a:rPr>
              <a:t>k</a:t>
            </a:r>
            <a:r>
              <a:rPr lang="en-US" sz="3600" b="1" i="0" u="none" strike="noStrike" cap="none" dirty="0">
                <a:solidFill>
                  <a:srgbClr val="007FA3"/>
                </a:solidFill>
                <a:latin typeface="+mj-lt"/>
                <a:ea typeface="Arial"/>
                <a:cs typeface="Arial"/>
                <a:sym typeface="Arial"/>
              </a:rPr>
              <a:t>-Nearest Neighbor Rules</a:t>
            </a:r>
            <a:endParaRPr sz="3600" b="1" i="0" u="none" strike="noStrike" cap="none" dirty="0">
              <a:solidFill>
                <a:srgbClr val="007FA3"/>
              </a:solidFill>
              <a:latin typeface="+mj-lt"/>
              <a:ea typeface="Arial"/>
              <a:cs typeface="Arial"/>
              <a:sym typeface="Arial"/>
            </a:endParaRPr>
          </a:p>
        </p:txBody>
      </p:sp>
      <p:sp>
        <p:nvSpPr>
          <p:cNvPr id="476" name="Text placeholder 2"/>
          <p:cNvSpPr txBox="1">
            <a:spLocks noGrp="1"/>
          </p:cNvSpPr>
          <p:nvPr>
            <p:ph type="body" idx="1"/>
          </p:nvPr>
        </p:nvSpPr>
        <p:spPr>
          <a:xfrm>
            <a:off x="396240" y="1426029"/>
            <a:ext cx="8229600" cy="4343400"/>
          </a:xfrm>
          <a:prstGeom prst="rect">
            <a:avLst/>
          </a:prstGeom>
          <a:noFill/>
          <a:ln>
            <a:noFill/>
          </a:ln>
        </p:spPr>
        <p:txBody>
          <a:bodyPr spcFirstLastPara="1" wrap="square" lIns="0" tIns="0" rIns="0" bIns="0" anchor="t" anchorCtr="0">
            <a:noAutofit/>
          </a:bodyPr>
          <a:lstStyle/>
          <a:p>
            <a:pPr marL="255650" marR="0" lvl="0" indent="-255650" algn="l" rtl="0">
              <a:spcBef>
                <a:spcPts val="1500"/>
              </a:spcBef>
              <a:spcAft>
                <a:spcPts val="0"/>
              </a:spcAft>
              <a:buClr>
                <a:srgbClr val="007FA3"/>
              </a:buClr>
              <a:buSzPts val="2400"/>
              <a:buFont typeface="Arial"/>
              <a:buChar char="•"/>
            </a:pPr>
            <a:r>
              <a:rPr lang="en-US" sz="2400" b="0" i="0" u="none" strike="noStrike" cap="none" dirty="0">
                <a:solidFill>
                  <a:srgbClr val="000000"/>
                </a:solidFill>
                <a:latin typeface="+mn-lt"/>
                <a:sym typeface="Arial"/>
              </a:rPr>
              <a:t>The nearest neighbor to a record is the one that that has the smallest distance from it.</a:t>
            </a:r>
            <a:endParaRPr sz="2400" dirty="0">
              <a:latin typeface="+mn-lt"/>
            </a:endParaRPr>
          </a:p>
          <a:p>
            <a:pPr marL="741553" marR="0" lvl="1" indent="-284353" algn="l" rtl="0">
              <a:spcBef>
                <a:spcPts val="600"/>
              </a:spcBef>
              <a:spcAft>
                <a:spcPts val="0"/>
              </a:spcAft>
              <a:buClr>
                <a:srgbClr val="007FA3"/>
              </a:buClr>
              <a:buSzPct val="100000"/>
              <a:buFont typeface="Arial"/>
              <a:buChar char="–"/>
            </a:pPr>
            <a:r>
              <a:rPr lang="en-US" sz="2400" b="0" i="0" u="none" strike="noStrike" cap="none" dirty="0">
                <a:solidFill>
                  <a:srgbClr val="000000"/>
                </a:solidFill>
                <a:latin typeface="+mn-lt"/>
                <a:sym typeface="Arial"/>
              </a:rPr>
              <a:t>If </a:t>
            </a:r>
            <a:r>
              <a:rPr lang="en-US" sz="2400" b="0" i="1" u="none" strike="noStrike" cap="none" dirty="0">
                <a:solidFill>
                  <a:srgbClr val="000000"/>
                </a:solidFill>
                <a:latin typeface="+mn-lt"/>
                <a:sym typeface="Arial"/>
              </a:rPr>
              <a:t>k</a:t>
            </a:r>
            <a:r>
              <a:rPr lang="en-US" sz="2400" b="0" i="0" u="none" strike="noStrike" cap="none" dirty="0">
                <a:solidFill>
                  <a:srgbClr val="000000"/>
                </a:solidFill>
                <a:latin typeface="+mn-lt"/>
                <a:sym typeface="Arial"/>
              </a:rPr>
              <a:t> = 1, then the 1-N</a:t>
            </a:r>
            <a:r>
              <a:rPr lang="en-US" sz="100" b="0" i="0" u="none" strike="noStrike" cap="none" dirty="0">
                <a:solidFill>
                  <a:srgbClr val="000000"/>
                </a:solidFill>
                <a:latin typeface="+mn-lt"/>
                <a:sym typeface="Arial"/>
              </a:rPr>
              <a:t> </a:t>
            </a:r>
            <a:r>
              <a:rPr lang="en-US" sz="2400" b="0" i="0" u="none" strike="noStrike" cap="none" dirty="0">
                <a:solidFill>
                  <a:srgbClr val="000000"/>
                </a:solidFill>
                <a:latin typeface="+mn-lt"/>
                <a:sym typeface="Arial"/>
              </a:rPr>
              <a:t>N rule classifies a record in the same category as its nearest neighbor.</a:t>
            </a:r>
            <a:endParaRPr sz="2400" dirty="0">
              <a:latin typeface="+mn-lt"/>
            </a:endParaRPr>
          </a:p>
          <a:p>
            <a:pPr marL="741553" marR="0" lvl="1" indent="-284353" algn="l" rtl="0">
              <a:spcBef>
                <a:spcPts val="600"/>
              </a:spcBef>
              <a:spcAft>
                <a:spcPts val="0"/>
              </a:spcAft>
              <a:buClr>
                <a:srgbClr val="007FA3"/>
              </a:buClr>
              <a:buSzPct val="100000"/>
              <a:buFont typeface="Arial"/>
              <a:buChar char="–"/>
            </a:pPr>
            <a:r>
              <a:rPr lang="en-US" sz="2400" b="0" i="1" u="none" strike="noStrike" cap="none" dirty="0">
                <a:solidFill>
                  <a:srgbClr val="000000"/>
                </a:solidFill>
                <a:latin typeface="+mn-lt"/>
                <a:sym typeface="Arial"/>
              </a:rPr>
              <a:t>k-</a:t>
            </a:r>
            <a:r>
              <a:rPr lang="en-US" sz="2400" b="0" i="0" u="none" strike="noStrike" cap="none" dirty="0">
                <a:solidFill>
                  <a:srgbClr val="000000"/>
                </a:solidFill>
                <a:latin typeface="+mn-lt"/>
                <a:sym typeface="Arial"/>
              </a:rPr>
              <a:t>N</a:t>
            </a:r>
            <a:r>
              <a:rPr lang="en-US" sz="100" b="0" i="0" u="none" strike="noStrike" cap="none" dirty="0">
                <a:solidFill>
                  <a:srgbClr val="000000"/>
                </a:solidFill>
                <a:latin typeface="+mn-lt"/>
                <a:sym typeface="Arial"/>
              </a:rPr>
              <a:t> </a:t>
            </a:r>
            <a:r>
              <a:rPr lang="en-US" sz="2400" b="0" i="0" u="none" strike="noStrike" cap="none" dirty="0">
                <a:solidFill>
                  <a:srgbClr val="000000"/>
                </a:solidFill>
                <a:latin typeface="+mn-lt"/>
                <a:sym typeface="Arial"/>
              </a:rPr>
              <a:t>N rule finds the </a:t>
            </a:r>
            <a:r>
              <a:rPr lang="en-US" sz="2400" b="0" i="1" u="none" strike="noStrike" cap="none" dirty="0">
                <a:solidFill>
                  <a:srgbClr val="000000"/>
                </a:solidFill>
                <a:latin typeface="+mn-lt"/>
                <a:sym typeface="Arial"/>
              </a:rPr>
              <a:t>k</a:t>
            </a:r>
            <a:r>
              <a:rPr lang="en-US" sz="2400" b="0" i="0" u="none" strike="noStrike" cap="none" dirty="0">
                <a:solidFill>
                  <a:srgbClr val="000000"/>
                </a:solidFill>
                <a:latin typeface="+mn-lt"/>
                <a:sym typeface="Arial"/>
              </a:rPr>
              <a:t>-Nearest Neighbors to each record we want to classify and then assigns the classification as the classification of majority of the </a:t>
            </a:r>
            <a:r>
              <a:rPr lang="en-US" sz="2400" b="0" i="1" u="none" strike="noStrike" cap="none" dirty="0">
                <a:solidFill>
                  <a:srgbClr val="000000"/>
                </a:solidFill>
                <a:latin typeface="+mn-lt"/>
                <a:sym typeface="Arial"/>
              </a:rPr>
              <a:t>k</a:t>
            </a:r>
            <a:r>
              <a:rPr lang="en-US" sz="2400" b="0" i="0" u="none" strike="noStrike" cap="none" dirty="0">
                <a:solidFill>
                  <a:srgbClr val="000000"/>
                </a:solidFill>
                <a:latin typeface="+mn-lt"/>
                <a:sym typeface="Arial"/>
              </a:rPr>
              <a:t> nearest neighbors.</a:t>
            </a:r>
            <a:endParaRPr sz="2400" dirty="0">
              <a:latin typeface="+mn-lt"/>
            </a:endParaRPr>
          </a:p>
          <a:p>
            <a:pPr marL="255650" marR="0" lvl="0" indent="-255650" algn="l" rtl="0">
              <a:spcBef>
                <a:spcPts val="1500"/>
              </a:spcBef>
              <a:spcAft>
                <a:spcPts val="0"/>
              </a:spcAft>
              <a:buClr>
                <a:srgbClr val="007FA3"/>
              </a:buClr>
              <a:buSzPts val="2400"/>
              <a:buFont typeface="Arial"/>
              <a:buChar char="•"/>
            </a:pPr>
            <a:r>
              <a:rPr lang="en-US" sz="2400" b="0" i="0" u="none" strike="noStrike" cap="none" dirty="0">
                <a:solidFill>
                  <a:srgbClr val="000000"/>
                </a:solidFill>
                <a:latin typeface="+mn-lt"/>
                <a:sym typeface="Arial"/>
              </a:rPr>
              <a:t>Typically, various values of </a:t>
            </a:r>
            <a:r>
              <a:rPr lang="en-US" sz="2400" b="0" i="1" u="none" strike="noStrike" cap="none" dirty="0">
                <a:solidFill>
                  <a:srgbClr val="000000"/>
                </a:solidFill>
                <a:latin typeface="+mn-lt"/>
                <a:sym typeface="Arial"/>
              </a:rPr>
              <a:t>k</a:t>
            </a:r>
            <a:r>
              <a:rPr lang="en-US" sz="2400" b="0" i="0" u="none" strike="noStrike" cap="none" dirty="0">
                <a:solidFill>
                  <a:srgbClr val="000000"/>
                </a:solidFill>
                <a:latin typeface="+mn-lt"/>
                <a:sym typeface="Arial"/>
              </a:rPr>
              <a:t> are used and then results inspected to determine which is best.</a:t>
            </a:r>
            <a:endParaRPr sz="2400" dirty="0">
              <a:latin typeface="+mn-l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mj-lt"/>
              </a:rPr>
              <a:t>Example 10.6: Using </a:t>
            </a:r>
            <a:r>
              <a:rPr lang="en-US" sz="3200" i="1" dirty="0">
                <a:latin typeface="+mj-lt"/>
              </a:rPr>
              <a:t>k</a:t>
            </a:r>
            <a:r>
              <a:rPr lang="en-US" sz="3200" dirty="0">
                <a:latin typeface="+mj-lt"/>
              </a:rPr>
              <a:t>-NN for Classifying Credit-Approval Decisions </a:t>
            </a:r>
            <a:r>
              <a:rPr lang="en-US" sz="2000" b="0" dirty="0">
                <a:latin typeface="+mj-lt"/>
              </a:rPr>
              <a:t>(1 of 2)</a:t>
            </a:r>
          </a:p>
        </p:txBody>
      </p:sp>
      <p:sp>
        <p:nvSpPr>
          <p:cNvPr id="3" name="Text Placeholder 2"/>
          <p:cNvSpPr>
            <a:spLocks noGrp="1"/>
          </p:cNvSpPr>
          <p:nvPr>
            <p:ph type="body" idx="1"/>
          </p:nvPr>
        </p:nvSpPr>
        <p:spPr>
          <a:xfrm>
            <a:off x="457200" y="1673136"/>
            <a:ext cx="8229600" cy="2239441"/>
          </a:xfrm>
        </p:spPr>
        <p:txBody>
          <a:bodyPr/>
          <a:lstStyle/>
          <a:p>
            <a:pPr marL="256032" indent="-256032">
              <a:buSzPct val="100000"/>
            </a:pPr>
            <a:r>
              <a:rPr lang="en-US" sz="2400" dirty="0">
                <a:latin typeface="+mn-lt"/>
              </a:rPr>
              <a:t>Credit Approval Decisions Classification Data</a:t>
            </a:r>
          </a:p>
          <a:p>
            <a:pPr marL="256032" indent="-256032">
              <a:buSzPct val="100000"/>
            </a:pPr>
            <a:r>
              <a:rPr lang="en-US" sz="2400" dirty="0">
                <a:latin typeface="+mn-lt"/>
              </a:rPr>
              <a:t>Consider the first new record, 51. If </a:t>
            </a:r>
            <a:r>
              <a:rPr lang="en-US" sz="2400" i="1" dirty="0">
                <a:latin typeface="+mn-lt"/>
              </a:rPr>
              <a:t>k</a:t>
            </a:r>
            <a:r>
              <a:rPr lang="en-US" sz="2400" dirty="0">
                <a:latin typeface="+mn-lt"/>
              </a:rPr>
              <a:t> = 1, the record having the minimum distance from record 51 is record 27. Since the credit decision was to approve, we would classify record 51 as an approval.</a:t>
            </a:r>
          </a:p>
        </p:txBody>
      </p:sp>
      <p:pic>
        <p:nvPicPr>
          <p:cNvPr id="4" name="Picture 3" descr="Four tables in an Excel sheet are titled, normalized data, records to classify, normalized records, and nearest neighbors."/>
          <p:cNvPicPr>
            <a:picLocks noChangeAspect="1"/>
          </p:cNvPicPr>
          <p:nvPr/>
        </p:nvPicPr>
        <p:blipFill>
          <a:blip r:embed="rId2"/>
          <a:stretch>
            <a:fillRect/>
          </a:stretch>
        </p:blipFill>
        <p:spPr>
          <a:xfrm>
            <a:off x="1274389" y="4174796"/>
            <a:ext cx="6595222" cy="2007878"/>
          </a:xfrm>
          <a:prstGeom prst="rect">
            <a:avLst/>
          </a:prstGeom>
        </p:spPr>
      </p:pic>
    </p:spTree>
    <p:extLst>
      <p:ext uri="{BB962C8B-B14F-4D97-AF65-F5344CB8AC3E}">
        <p14:creationId xmlns:p14="http://schemas.microsoft.com/office/powerpoint/2010/main" val="7861551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dirty="0">
                <a:latin typeface="+mj-lt"/>
              </a:rPr>
              <a:t>Example 10.6: Using </a:t>
            </a:r>
            <a:r>
              <a:rPr lang="en-US" sz="3200" i="1" dirty="0">
                <a:latin typeface="+mj-lt"/>
              </a:rPr>
              <a:t>k</a:t>
            </a:r>
            <a:r>
              <a:rPr lang="en-US" sz="3200" dirty="0">
                <a:latin typeface="+mj-lt"/>
              </a:rPr>
              <a:t>-NN for Classifying Credit-Approval Decisions </a:t>
            </a:r>
            <a:r>
              <a:rPr lang="en-US" sz="2000" b="0" dirty="0">
                <a:latin typeface="+mj-lt"/>
              </a:rPr>
              <a:t>(2 of 2)</a:t>
            </a:r>
            <a:endParaRPr lang="en-US" dirty="0">
              <a:latin typeface="+mj-lt"/>
            </a:endParaRPr>
          </a:p>
        </p:txBody>
      </p:sp>
      <p:sp>
        <p:nvSpPr>
          <p:cNvPr id="5" name="Text Placeholder 4"/>
          <p:cNvSpPr>
            <a:spLocks noGrp="1"/>
          </p:cNvSpPr>
          <p:nvPr>
            <p:ph type="body" idx="1"/>
          </p:nvPr>
        </p:nvSpPr>
        <p:spPr>
          <a:xfrm>
            <a:off x="457200" y="1600200"/>
            <a:ext cx="8229600" cy="1302025"/>
          </a:xfrm>
        </p:spPr>
        <p:txBody>
          <a:bodyPr/>
          <a:lstStyle/>
          <a:p>
            <a:pPr marL="256032" indent="-256032">
              <a:buSzPct val="100000"/>
            </a:pPr>
            <a:r>
              <a:rPr lang="en-US" sz="2400" dirty="0">
                <a:latin typeface="+mn-lt"/>
              </a:rPr>
              <a:t>We can easily implement the search for the nearest neighbor in Excel using the SMALL, MATCH, and VLOOKUP functions. To find the kth smallest value in an</a:t>
            </a:r>
          </a:p>
        </p:txBody>
      </p:sp>
      <p:sp>
        <p:nvSpPr>
          <p:cNvPr id="6" name="Text Placeholder 5"/>
          <p:cNvSpPr>
            <a:spLocks noGrp="1"/>
          </p:cNvSpPr>
          <p:nvPr>
            <p:ph type="body" idx="2"/>
          </p:nvPr>
        </p:nvSpPr>
        <p:spPr>
          <a:xfrm>
            <a:off x="651500" y="2976470"/>
            <a:ext cx="3153237" cy="386146"/>
          </a:xfrm>
        </p:spPr>
        <p:txBody>
          <a:bodyPr anchor="b"/>
          <a:lstStyle/>
          <a:p>
            <a:pPr marL="50800" indent="0">
              <a:buNone/>
            </a:pPr>
            <a:r>
              <a:rPr lang="en-US" sz="2400" dirty="0">
                <a:latin typeface="+mn-lt"/>
              </a:rPr>
              <a:t>array, use the function</a:t>
            </a:r>
          </a:p>
        </p:txBody>
      </p:sp>
      <p:graphicFrame>
        <p:nvGraphicFramePr>
          <p:cNvPr id="12" name="Object 11" descr="=  SMALL left parenthesis array, k right parenthesis"/>
          <p:cNvGraphicFramePr>
            <a:graphicFrameLocks noChangeAspect="1"/>
          </p:cNvGraphicFramePr>
          <p:nvPr>
            <p:extLst>
              <p:ext uri="{D42A27DB-BD31-4B8C-83A1-F6EECF244321}">
                <p14:modId xmlns:p14="http://schemas.microsoft.com/office/powerpoint/2010/main" val="2027526290"/>
              </p:ext>
            </p:extLst>
          </p:nvPr>
        </p:nvGraphicFramePr>
        <p:xfrm>
          <a:off x="3992221" y="3052260"/>
          <a:ext cx="2099174" cy="283388"/>
        </p:xfrm>
        <a:graphic>
          <a:graphicData uri="http://schemas.openxmlformats.org/presentationml/2006/ole">
            <mc:AlternateContent xmlns:mc="http://schemas.openxmlformats.org/markup-compatibility/2006">
              <mc:Choice xmlns:v="urn:schemas-microsoft-com:vml" Requires="v">
                <p:oleObj spid="_x0000_s16426" name="Equation" r:id="rId3" imgW="2539800" imgH="342720" progId="Equation.DSMT4">
                  <p:embed/>
                </p:oleObj>
              </mc:Choice>
              <mc:Fallback>
                <p:oleObj name="Equation" r:id="rId3" imgW="2539800" imgH="342720" progId="Equation.DSMT4">
                  <p:embed/>
                  <p:pic>
                    <p:nvPicPr>
                      <p:cNvPr id="0" name=""/>
                      <p:cNvPicPr/>
                      <p:nvPr/>
                    </p:nvPicPr>
                    <p:blipFill>
                      <a:blip r:embed="rId4"/>
                      <a:stretch>
                        <a:fillRect/>
                      </a:stretch>
                    </p:blipFill>
                    <p:spPr>
                      <a:xfrm>
                        <a:off x="3992221" y="3052260"/>
                        <a:ext cx="2099174" cy="283388"/>
                      </a:xfrm>
                      <a:prstGeom prst="rect">
                        <a:avLst/>
                      </a:prstGeom>
                    </p:spPr>
                  </p:pic>
                </p:oleObj>
              </mc:Fallback>
            </mc:AlternateContent>
          </a:graphicData>
        </a:graphic>
      </p:graphicFrame>
      <p:sp>
        <p:nvSpPr>
          <p:cNvPr id="7" name="Text Placeholder 6"/>
          <p:cNvSpPr>
            <a:spLocks noGrp="1"/>
          </p:cNvSpPr>
          <p:nvPr>
            <p:ph type="body" idx="3"/>
          </p:nvPr>
        </p:nvSpPr>
        <p:spPr>
          <a:xfrm>
            <a:off x="6187477" y="2955410"/>
            <a:ext cx="2409752" cy="400479"/>
          </a:xfrm>
        </p:spPr>
        <p:txBody>
          <a:bodyPr anchor="b"/>
          <a:lstStyle/>
          <a:p>
            <a:pPr marL="50800" indent="0">
              <a:buNone/>
            </a:pPr>
            <a:r>
              <a:rPr lang="en-US" sz="2400" dirty="0">
                <a:latin typeface="+mn-lt"/>
              </a:rPr>
              <a:t>To identify the</a:t>
            </a:r>
          </a:p>
        </p:txBody>
      </p:sp>
      <p:sp>
        <p:nvSpPr>
          <p:cNvPr id="8" name="Text Placeholder 7"/>
          <p:cNvSpPr>
            <a:spLocks noGrp="1"/>
          </p:cNvSpPr>
          <p:nvPr>
            <p:ph type="body" idx="4"/>
          </p:nvPr>
        </p:nvSpPr>
        <p:spPr>
          <a:xfrm>
            <a:off x="594691" y="3438891"/>
            <a:ext cx="8030818" cy="382719"/>
          </a:xfrm>
        </p:spPr>
        <p:txBody>
          <a:bodyPr anchor="b"/>
          <a:lstStyle/>
          <a:p>
            <a:pPr marL="50800" indent="0">
              <a:buNone/>
            </a:pPr>
            <a:r>
              <a:rPr lang="en-US" sz="2400" dirty="0">
                <a:latin typeface="+mn-lt"/>
              </a:rPr>
              <a:t>record associated with this value, use the MATCH function</a:t>
            </a:r>
          </a:p>
        </p:txBody>
      </p:sp>
      <p:graphicFrame>
        <p:nvGraphicFramePr>
          <p:cNvPr id="13" name="Object 12" descr="with match underscore type = 0"/>
          <p:cNvGraphicFramePr>
            <a:graphicFrameLocks noChangeAspect="1"/>
          </p:cNvGraphicFramePr>
          <p:nvPr>
            <p:extLst>
              <p:ext uri="{D42A27DB-BD31-4B8C-83A1-F6EECF244321}">
                <p14:modId xmlns:p14="http://schemas.microsoft.com/office/powerpoint/2010/main" val="1420723672"/>
              </p:ext>
            </p:extLst>
          </p:nvPr>
        </p:nvGraphicFramePr>
        <p:xfrm>
          <a:off x="676224" y="3911152"/>
          <a:ext cx="2482273" cy="323273"/>
        </p:xfrm>
        <a:graphic>
          <a:graphicData uri="http://schemas.openxmlformats.org/presentationml/2006/ole">
            <mc:AlternateContent xmlns:mc="http://schemas.openxmlformats.org/markup-compatibility/2006">
              <mc:Choice xmlns:v="urn:schemas-microsoft-com:vml" Requires="v">
                <p:oleObj spid="_x0000_s16427" name="Equation" r:id="rId5" imgW="2730240" imgH="355320" progId="Equation.DSMT4">
                  <p:embed/>
                </p:oleObj>
              </mc:Choice>
              <mc:Fallback>
                <p:oleObj name="Equation" r:id="rId5" imgW="2730240" imgH="355320" progId="Equation.DSMT4">
                  <p:embed/>
                  <p:pic>
                    <p:nvPicPr>
                      <p:cNvPr id="0" name=""/>
                      <p:cNvPicPr/>
                      <p:nvPr/>
                    </p:nvPicPr>
                    <p:blipFill>
                      <a:blip r:embed="rId6"/>
                      <a:stretch>
                        <a:fillRect/>
                      </a:stretch>
                    </p:blipFill>
                    <p:spPr>
                      <a:xfrm>
                        <a:off x="676224" y="3911152"/>
                        <a:ext cx="2482273" cy="323273"/>
                      </a:xfrm>
                      <a:prstGeom prst="rect">
                        <a:avLst/>
                      </a:prstGeom>
                    </p:spPr>
                  </p:pic>
                </p:oleObj>
              </mc:Fallback>
            </mc:AlternateContent>
          </a:graphicData>
        </a:graphic>
      </p:graphicFrame>
      <p:sp>
        <p:nvSpPr>
          <p:cNvPr id="9" name="Text Placeholder 8"/>
          <p:cNvSpPr>
            <a:spLocks noGrp="1"/>
          </p:cNvSpPr>
          <p:nvPr>
            <p:ph type="body" idx="5"/>
          </p:nvPr>
        </p:nvSpPr>
        <p:spPr>
          <a:xfrm>
            <a:off x="3289852" y="3907826"/>
            <a:ext cx="4651513" cy="301408"/>
          </a:xfrm>
        </p:spPr>
        <p:txBody>
          <a:bodyPr anchor="b"/>
          <a:lstStyle/>
          <a:p>
            <a:pPr marL="50800" indent="0">
              <a:buNone/>
            </a:pPr>
            <a:r>
              <a:rPr lang="en-US" sz="2400" dirty="0">
                <a:latin typeface="+mn-lt"/>
              </a:rPr>
              <a:t>for an exact match. Then use the</a:t>
            </a:r>
          </a:p>
        </p:txBody>
      </p:sp>
      <p:sp>
        <p:nvSpPr>
          <p:cNvPr id="10" name="Text Placeholder 9"/>
          <p:cNvSpPr>
            <a:spLocks noGrp="1"/>
          </p:cNvSpPr>
          <p:nvPr>
            <p:ph type="body" idx="6"/>
          </p:nvPr>
        </p:nvSpPr>
        <p:spPr>
          <a:xfrm>
            <a:off x="651500" y="4308041"/>
            <a:ext cx="7974009" cy="814324"/>
          </a:xfrm>
        </p:spPr>
        <p:txBody>
          <a:bodyPr anchor="b"/>
          <a:lstStyle/>
          <a:p>
            <a:pPr marL="50800" indent="0">
              <a:buNone/>
            </a:pPr>
            <a:r>
              <a:rPr lang="en-US" sz="2400" dirty="0">
                <a:latin typeface="+mn-lt"/>
              </a:rPr>
              <a:t>VLOOKUP function to identify the decision associated with the record.</a:t>
            </a:r>
          </a:p>
        </p:txBody>
      </p:sp>
    </p:spTree>
    <p:extLst>
      <p:ext uri="{BB962C8B-B14F-4D97-AF65-F5344CB8AC3E}">
        <p14:creationId xmlns:p14="http://schemas.microsoft.com/office/powerpoint/2010/main" val="15984619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Title 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Discriminant Analysis</a:t>
            </a:r>
            <a:endParaRPr sz="3600" b="1" i="0" u="none" strike="noStrike" cap="none" dirty="0">
              <a:solidFill>
                <a:srgbClr val="007FA3"/>
              </a:solidFill>
              <a:latin typeface="+mj-lt"/>
              <a:ea typeface="Arial"/>
              <a:cs typeface="Arial"/>
              <a:sym typeface="Arial"/>
            </a:endParaRPr>
          </a:p>
        </p:txBody>
      </p:sp>
      <p:sp>
        <p:nvSpPr>
          <p:cNvPr id="520" name="Text placeholder 2"/>
          <p:cNvSpPr txBox="1">
            <a:spLocks noGrp="1"/>
          </p:cNvSpPr>
          <p:nvPr>
            <p:ph type="body" idx="1"/>
          </p:nvPr>
        </p:nvSpPr>
        <p:spPr>
          <a:xfrm>
            <a:off x="457200" y="1600201"/>
            <a:ext cx="8229600" cy="3341076"/>
          </a:xfrm>
          <a:prstGeom prst="rect">
            <a:avLst/>
          </a:prstGeom>
          <a:noFill/>
          <a:ln>
            <a:noFill/>
          </a:ln>
        </p:spPr>
        <p:txBody>
          <a:bodyPr spcFirstLastPara="1" wrap="square" lIns="0" tIns="0" rIns="0" bIns="0" anchor="t" anchorCtr="0">
            <a:noAutofit/>
          </a:bodyPr>
          <a:lstStyle/>
          <a:p>
            <a:pPr marL="256032" marR="0" lvl="0" indent="-255650" algn="l" rtl="0">
              <a:spcAft>
                <a:spcPts val="0"/>
              </a:spcAft>
              <a:buClr>
                <a:srgbClr val="007FA3"/>
              </a:buClr>
              <a:buSzPct val="100000"/>
              <a:buFont typeface="Arial"/>
              <a:buChar char="•"/>
            </a:pPr>
            <a:r>
              <a:rPr lang="en-US" sz="2400" b="1" i="0" u="none" strike="noStrike" cap="none" dirty="0">
                <a:solidFill>
                  <a:srgbClr val="000000"/>
                </a:solidFill>
                <a:latin typeface="+mn-lt"/>
                <a:sym typeface="Arial"/>
              </a:rPr>
              <a:t>Discriminant analysis </a:t>
            </a:r>
            <a:r>
              <a:rPr lang="en-US" sz="2400" b="0" i="0" u="none" strike="noStrike" cap="none" dirty="0">
                <a:solidFill>
                  <a:srgbClr val="000000"/>
                </a:solidFill>
                <a:latin typeface="+mn-lt"/>
                <a:sym typeface="Arial"/>
              </a:rPr>
              <a:t>is a technique for classifying a set of observations into predefined classes. </a:t>
            </a:r>
            <a:r>
              <a:rPr lang="en-US" sz="2400" dirty="0">
                <a:latin typeface="+mn-lt"/>
              </a:rPr>
              <a:t>The purpose is to determine the class of an observation based on a set of predictor variables.</a:t>
            </a:r>
          </a:p>
          <a:p>
            <a:pPr marL="256032" lvl="1" indent="-255650">
              <a:spcBef>
                <a:spcPts val="1500"/>
              </a:spcBef>
              <a:buSzPct val="100000"/>
              <a:buFont typeface="Arial"/>
              <a:buChar char="•"/>
            </a:pPr>
            <a:r>
              <a:rPr lang="en-US" sz="2400" dirty="0">
                <a:latin typeface="+mn-lt"/>
              </a:rPr>
              <a:t>With only two classification groups, we can apply regression analysis. Unfortunately, when there are more than two, linear regression cannot be applied, and special software must be used.</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z="3000" dirty="0">
                <a:latin typeface="+mj-lt"/>
              </a:rPr>
              <a:t>Example 10.7: Classifying Credit Decisions Using Discriminant Analysis</a:t>
            </a:r>
            <a:r>
              <a:rPr lang="en-US" sz="3200" dirty="0">
                <a:latin typeface="+mj-lt"/>
              </a:rPr>
              <a:t> </a:t>
            </a:r>
            <a:r>
              <a:rPr lang="en-US" sz="2000" b="0" dirty="0">
                <a:latin typeface="+mj-lt"/>
              </a:rPr>
              <a:t>(1 of 3)</a:t>
            </a:r>
            <a:endParaRPr lang="en-US" sz="2000" dirty="0">
              <a:latin typeface="+mj-lt"/>
            </a:endParaRPr>
          </a:p>
        </p:txBody>
      </p:sp>
      <p:sp>
        <p:nvSpPr>
          <p:cNvPr id="11" name="Text Placeholder 10"/>
          <p:cNvSpPr>
            <a:spLocks noGrp="1"/>
          </p:cNvSpPr>
          <p:nvPr>
            <p:ph type="body" idx="1"/>
          </p:nvPr>
        </p:nvSpPr>
        <p:spPr>
          <a:xfrm>
            <a:off x="457200" y="1600200"/>
            <a:ext cx="8229600" cy="1732085"/>
          </a:xfrm>
        </p:spPr>
        <p:txBody>
          <a:bodyPr/>
          <a:lstStyle/>
          <a:p>
            <a:pPr marL="256032" indent="-256032">
              <a:buSzPct val="100000"/>
            </a:pPr>
            <a:r>
              <a:rPr lang="en-US" sz="2400" dirty="0">
                <a:latin typeface="+mn-lt"/>
              </a:rPr>
              <a:t>For the credit-approval data, model the decision (approve or reject) as a function of the other variables. Use the following regression model, where </a:t>
            </a:r>
            <a:r>
              <a:rPr lang="en-US" sz="2400" i="1" dirty="0">
                <a:latin typeface="+mn-lt"/>
              </a:rPr>
              <a:t>Y</a:t>
            </a:r>
            <a:r>
              <a:rPr lang="en-US" sz="2400" dirty="0">
                <a:latin typeface="+mn-lt"/>
              </a:rPr>
              <a:t> represents the decision (0 or 1):</a:t>
            </a:r>
          </a:p>
        </p:txBody>
      </p:sp>
      <p:graphicFrame>
        <p:nvGraphicFramePr>
          <p:cNvPr id="2" name="Object 1" descr="Y = b sub 0 + b sub 1 times homeowner + b sub 2 times credit score + b sub 3 times years credit history + b sub 4 times revolving balance + b sub 5 times revolving utilization."/>
          <p:cNvGraphicFramePr>
            <a:graphicFrameLocks noChangeAspect="1"/>
          </p:cNvGraphicFramePr>
          <p:nvPr>
            <p:extLst>
              <p:ext uri="{D42A27DB-BD31-4B8C-83A1-F6EECF244321}">
                <p14:modId xmlns:p14="http://schemas.microsoft.com/office/powerpoint/2010/main" val="3184252697"/>
              </p:ext>
            </p:extLst>
          </p:nvPr>
        </p:nvGraphicFramePr>
        <p:xfrm>
          <a:off x="1126515" y="3867723"/>
          <a:ext cx="5890602" cy="1104488"/>
        </p:xfrm>
        <a:graphic>
          <a:graphicData uri="http://schemas.openxmlformats.org/presentationml/2006/ole">
            <mc:AlternateContent xmlns:mc="http://schemas.openxmlformats.org/markup-compatibility/2006">
              <mc:Choice xmlns:v="urn:schemas-microsoft-com:vml" Requires="v">
                <p:oleObj spid="_x0000_s6498" name="Equation" r:id="rId3" imgW="3657600" imgH="685800" progId="Equation.DSMT4">
                  <p:embed/>
                </p:oleObj>
              </mc:Choice>
              <mc:Fallback>
                <p:oleObj name="Equation" r:id="rId3" imgW="3657600" imgH="685800" progId="Equation.DSMT4">
                  <p:embed/>
                  <p:pic>
                    <p:nvPicPr>
                      <p:cNvPr id="0" name=""/>
                      <p:cNvPicPr/>
                      <p:nvPr/>
                    </p:nvPicPr>
                    <p:blipFill>
                      <a:blip r:embed="rId4"/>
                      <a:stretch>
                        <a:fillRect/>
                      </a:stretch>
                    </p:blipFill>
                    <p:spPr>
                      <a:xfrm>
                        <a:off x="1126515" y="3867723"/>
                        <a:ext cx="5890602" cy="1104488"/>
                      </a:xfrm>
                      <a:prstGeom prst="rect">
                        <a:avLst/>
                      </a:prstGeom>
                    </p:spPr>
                  </p:pic>
                </p:oleObj>
              </mc:Fallback>
            </mc:AlternateContent>
          </a:graphicData>
        </a:graphic>
      </p:graphicFrame>
    </p:spTree>
    <p:extLst>
      <p:ext uri="{BB962C8B-B14F-4D97-AF65-F5344CB8AC3E}">
        <p14:creationId xmlns:p14="http://schemas.microsoft.com/office/powerpoint/2010/main" val="913829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The Scope of Data Mining</a:t>
            </a:r>
            <a:endParaRPr sz="3600" b="1" i="0" u="none" strike="noStrike" cap="none" dirty="0">
              <a:solidFill>
                <a:srgbClr val="007FA3"/>
              </a:solidFill>
              <a:latin typeface="+mj-lt"/>
              <a:ea typeface="Arial"/>
              <a:cs typeface="Arial"/>
              <a:sym typeface="Arial"/>
            </a:endParaRPr>
          </a:p>
        </p:txBody>
      </p:sp>
      <p:sp>
        <p:nvSpPr>
          <p:cNvPr id="203" name="Text placeholder 2"/>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ct val="100000"/>
              <a:buFont typeface="Arial"/>
              <a:buChar char="•"/>
            </a:pPr>
            <a:r>
              <a:rPr lang="en-US" sz="2000" b="0" i="0" u="none" strike="noStrike" cap="none" dirty="0">
                <a:solidFill>
                  <a:srgbClr val="000000"/>
                </a:solidFill>
                <a:latin typeface="+mn-lt"/>
                <a:sym typeface="Arial"/>
              </a:rPr>
              <a:t>Cluster Analysis</a:t>
            </a:r>
            <a:endParaRPr sz="2000" dirty="0">
              <a:latin typeface="+mn-lt"/>
            </a:endParaRPr>
          </a:p>
          <a:p>
            <a:pPr marL="741553" marR="0" lvl="1" indent="-284353" algn="l" rtl="0">
              <a:spcBef>
                <a:spcPts val="600"/>
              </a:spcBef>
              <a:spcAft>
                <a:spcPts val="0"/>
              </a:spcAft>
              <a:buClr>
                <a:srgbClr val="007FA3"/>
              </a:buClr>
              <a:buSzPts val="2000"/>
              <a:buFont typeface="Arial"/>
              <a:buChar char="–"/>
            </a:pPr>
            <a:r>
              <a:rPr lang="en-US" sz="2000" b="0" i="0" u="none" strike="noStrike" cap="none" dirty="0">
                <a:solidFill>
                  <a:srgbClr val="000000"/>
                </a:solidFill>
                <a:latin typeface="+mn-lt"/>
                <a:sym typeface="Arial"/>
              </a:rPr>
              <a:t>identifying groups in which elements are in some way similar</a:t>
            </a:r>
            <a:endParaRPr sz="2000" dirty="0">
              <a:latin typeface="+mn-lt"/>
            </a:endParaRPr>
          </a:p>
          <a:p>
            <a:pPr marL="255650" marR="0" lvl="0" indent="-255650" algn="l" rtl="0">
              <a:spcAft>
                <a:spcPts val="0"/>
              </a:spcAft>
              <a:buClr>
                <a:srgbClr val="007FA3"/>
              </a:buClr>
              <a:buSzPct val="100000"/>
              <a:buFont typeface="Arial"/>
              <a:buChar char="•"/>
            </a:pPr>
            <a:r>
              <a:rPr lang="en-US" sz="2000" b="0" i="0" u="none" strike="noStrike" cap="none" dirty="0">
                <a:solidFill>
                  <a:srgbClr val="000000"/>
                </a:solidFill>
                <a:latin typeface="+mn-lt"/>
                <a:sym typeface="Arial"/>
              </a:rPr>
              <a:t>Classification</a:t>
            </a:r>
            <a:endParaRPr sz="2000" dirty="0">
              <a:latin typeface="+mn-lt"/>
            </a:endParaRPr>
          </a:p>
          <a:p>
            <a:pPr marL="741553" marR="0" lvl="1" indent="-284353" algn="l" rtl="0">
              <a:spcBef>
                <a:spcPts val="600"/>
              </a:spcBef>
              <a:spcAft>
                <a:spcPts val="0"/>
              </a:spcAft>
              <a:buClr>
                <a:srgbClr val="007FA3"/>
              </a:buClr>
              <a:buSzPts val="2000"/>
              <a:buFont typeface="Arial"/>
              <a:buChar char="–"/>
            </a:pPr>
            <a:r>
              <a:rPr lang="en-US" sz="2000" b="0" i="0" u="none" strike="noStrike" cap="none" dirty="0">
                <a:solidFill>
                  <a:srgbClr val="000000"/>
                </a:solidFill>
                <a:latin typeface="+mn-lt"/>
                <a:sym typeface="Arial"/>
              </a:rPr>
              <a:t>analyzing data to predict how to classify a new data element</a:t>
            </a:r>
            <a:endParaRPr sz="2000" dirty="0">
              <a:latin typeface="+mn-lt"/>
            </a:endParaRPr>
          </a:p>
          <a:p>
            <a:pPr marL="255650" marR="0" lvl="0" indent="-255650" algn="l" rtl="0">
              <a:spcAft>
                <a:spcPts val="0"/>
              </a:spcAft>
              <a:buClr>
                <a:srgbClr val="007FA3"/>
              </a:buClr>
              <a:buSzPct val="100000"/>
              <a:buFont typeface="Arial"/>
              <a:buChar char="•"/>
            </a:pPr>
            <a:r>
              <a:rPr lang="en-US" sz="2000" b="0" i="0" u="none" strike="noStrike" cap="none" dirty="0">
                <a:solidFill>
                  <a:srgbClr val="000000"/>
                </a:solidFill>
                <a:latin typeface="+mn-lt"/>
                <a:sym typeface="Arial"/>
              </a:rPr>
              <a:t>Association</a:t>
            </a:r>
            <a:endParaRPr sz="2000" dirty="0">
              <a:latin typeface="+mn-lt"/>
            </a:endParaRPr>
          </a:p>
          <a:p>
            <a:pPr marL="741553" marR="0" lvl="1" indent="-284353" algn="l" rtl="0">
              <a:spcBef>
                <a:spcPts val="600"/>
              </a:spcBef>
              <a:spcAft>
                <a:spcPts val="0"/>
              </a:spcAft>
              <a:buClr>
                <a:srgbClr val="007FA3"/>
              </a:buClr>
              <a:buSzPts val="2000"/>
              <a:buFont typeface="Arial"/>
              <a:buChar char="–"/>
            </a:pPr>
            <a:r>
              <a:rPr lang="en-US" sz="2000" b="0" i="0" u="none" strike="noStrike" cap="none" dirty="0">
                <a:solidFill>
                  <a:srgbClr val="000000"/>
                </a:solidFill>
                <a:latin typeface="+mn-lt"/>
                <a:sym typeface="Arial"/>
              </a:rPr>
              <a:t>analyzing databases to identify natural associations among variables and create rules for target marketing or buying recommendations</a:t>
            </a:r>
            <a:endParaRPr sz="2000" dirty="0">
              <a:latin typeface="+mn-lt"/>
            </a:endParaRPr>
          </a:p>
          <a:p>
            <a:pPr marL="255650" marR="0" lvl="0" indent="-255650" algn="l" rtl="0">
              <a:spcAft>
                <a:spcPts val="0"/>
              </a:spcAft>
              <a:buClr>
                <a:srgbClr val="007FA3"/>
              </a:buClr>
              <a:buSzPct val="100000"/>
              <a:buFont typeface="Arial"/>
              <a:buChar char="•"/>
            </a:pPr>
            <a:r>
              <a:rPr lang="en-US" sz="2000" b="0" i="0" u="none" strike="noStrike" cap="none" dirty="0">
                <a:solidFill>
                  <a:srgbClr val="000000"/>
                </a:solidFill>
                <a:latin typeface="+mn-lt"/>
                <a:sym typeface="Arial"/>
              </a:rPr>
              <a:t>Cause-and-effect Modeling</a:t>
            </a:r>
            <a:endParaRPr sz="2000" dirty="0">
              <a:latin typeface="+mn-lt"/>
            </a:endParaRPr>
          </a:p>
          <a:p>
            <a:pPr marL="741553" marR="0" lvl="1" indent="-284353" algn="l" rtl="0">
              <a:spcBef>
                <a:spcPts val="600"/>
              </a:spcBef>
              <a:spcAft>
                <a:spcPts val="0"/>
              </a:spcAft>
              <a:buClr>
                <a:srgbClr val="007FA3"/>
              </a:buClr>
              <a:buSzPts val="2000"/>
              <a:buFont typeface="Arial"/>
              <a:buChar char="–"/>
            </a:pPr>
            <a:r>
              <a:rPr lang="en-US" sz="2000" b="0" i="0" u="none" strike="noStrike" cap="none" dirty="0">
                <a:solidFill>
                  <a:srgbClr val="000000"/>
                </a:solidFill>
                <a:latin typeface="+mn-lt"/>
                <a:sym typeface="Arial"/>
              </a:rPr>
              <a:t>developing analytic models to describe relationships between metrics that drive business performance</a:t>
            </a:r>
            <a:endParaRPr sz="2000" b="0" i="0" u="none" strike="noStrike" cap="none" dirty="0">
              <a:solidFill>
                <a:schemeClr val="dk1"/>
              </a:solidFill>
              <a:latin typeface="+mn-lt"/>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latin typeface="+mj-lt"/>
              </a:rPr>
              <a:t>Example 10.7: Classifying Credit Decisions Using Discriminant Analysis </a:t>
            </a:r>
            <a:r>
              <a:rPr lang="en-US" sz="2000" b="0" dirty="0">
                <a:latin typeface="+mj-lt"/>
              </a:rPr>
              <a:t>(2 of 3)</a:t>
            </a:r>
            <a:endParaRPr lang="en-US" sz="2000" dirty="0">
              <a:latin typeface="+mj-lt"/>
            </a:endParaRPr>
          </a:p>
        </p:txBody>
      </p:sp>
      <p:sp>
        <p:nvSpPr>
          <p:cNvPr id="3" name="Text Placeholder 2"/>
          <p:cNvSpPr>
            <a:spLocks noGrp="1"/>
          </p:cNvSpPr>
          <p:nvPr>
            <p:ph type="body" idx="1"/>
          </p:nvPr>
        </p:nvSpPr>
        <p:spPr>
          <a:xfrm>
            <a:off x="457200" y="1600201"/>
            <a:ext cx="8229600" cy="1122679"/>
          </a:xfrm>
        </p:spPr>
        <p:txBody>
          <a:bodyPr/>
          <a:lstStyle/>
          <a:p>
            <a:pPr marL="256032" indent="-256032">
              <a:buSzPct val="100000"/>
            </a:pPr>
            <a:r>
              <a:rPr lang="en-US" sz="2400" dirty="0">
                <a:latin typeface="+mn-lt"/>
              </a:rPr>
              <a:t>The estimated value of the decision variable is called a </a:t>
            </a:r>
            <a:r>
              <a:rPr lang="en-US" sz="2400" b="1" dirty="0">
                <a:latin typeface="+mn-lt"/>
              </a:rPr>
              <a:t>discriminant score</a:t>
            </a:r>
            <a:r>
              <a:rPr lang="en-US" sz="2400" dirty="0">
                <a:latin typeface="+mn-lt"/>
              </a:rPr>
              <a:t>. The estimated regression function is</a:t>
            </a:r>
            <a:endParaRPr lang="en-US" dirty="0"/>
          </a:p>
        </p:txBody>
      </p:sp>
      <p:graphicFrame>
        <p:nvGraphicFramePr>
          <p:cNvPr id="9" name="Object 8" descr="Y = 0.567 + 01491 times homeowner + 0.000465 times credit score + 0.00420 times years credit history + 0 times revolving balance minus 1.0986 times revolving utilization."/>
          <p:cNvGraphicFramePr>
            <a:graphicFrameLocks noChangeAspect="1"/>
          </p:cNvGraphicFramePr>
          <p:nvPr>
            <p:extLst>
              <p:ext uri="{D42A27DB-BD31-4B8C-83A1-F6EECF244321}">
                <p14:modId xmlns:p14="http://schemas.microsoft.com/office/powerpoint/2010/main" val="920345627"/>
              </p:ext>
            </p:extLst>
          </p:nvPr>
        </p:nvGraphicFramePr>
        <p:xfrm>
          <a:off x="1065213" y="2979738"/>
          <a:ext cx="6237287" cy="1063625"/>
        </p:xfrm>
        <a:graphic>
          <a:graphicData uri="http://schemas.openxmlformats.org/presentationml/2006/ole">
            <mc:AlternateContent xmlns:mc="http://schemas.openxmlformats.org/markup-compatibility/2006">
              <mc:Choice xmlns:v="urn:schemas-microsoft-com:vml" Requires="v">
                <p:oleObj spid="_x0000_s10694" name="Equation" r:id="rId3" imgW="3873240" imgH="660240" progId="Equation.DSMT4">
                  <p:embed/>
                </p:oleObj>
              </mc:Choice>
              <mc:Fallback>
                <p:oleObj name="Equation" r:id="rId3" imgW="3873240" imgH="660240" progId="Equation.DSMT4">
                  <p:embed/>
                  <p:pic>
                    <p:nvPicPr>
                      <p:cNvPr id="0" name=""/>
                      <p:cNvPicPr/>
                      <p:nvPr/>
                    </p:nvPicPr>
                    <p:blipFill>
                      <a:blip r:embed="rId4"/>
                      <a:stretch>
                        <a:fillRect/>
                      </a:stretch>
                    </p:blipFill>
                    <p:spPr>
                      <a:xfrm>
                        <a:off x="1065213" y="2979738"/>
                        <a:ext cx="6237287" cy="1063625"/>
                      </a:xfrm>
                      <a:prstGeom prst="rect">
                        <a:avLst/>
                      </a:prstGeom>
                    </p:spPr>
                  </p:pic>
                </p:oleObj>
              </mc:Fallback>
            </mc:AlternateContent>
          </a:graphicData>
        </a:graphic>
      </p:graphicFrame>
      <p:sp>
        <p:nvSpPr>
          <p:cNvPr id="6" name="Text Placeholder 5"/>
          <p:cNvSpPr>
            <a:spLocks noGrp="1"/>
          </p:cNvSpPr>
          <p:nvPr>
            <p:ph type="body" idx="2"/>
          </p:nvPr>
        </p:nvSpPr>
        <p:spPr>
          <a:xfrm>
            <a:off x="457200" y="4307839"/>
            <a:ext cx="8229600" cy="1036321"/>
          </a:xfrm>
        </p:spPr>
        <p:txBody>
          <a:bodyPr/>
          <a:lstStyle/>
          <a:p>
            <a:pPr marL="256032" indent="-256032">
              <a:buSzPct val="100000"/>
            </a:pPr>
            <a:r>
              <a:rPr lang="en-US" sz="2400" dirty="0">
                <a:latin typeface="+mn-lt"/>
              </a:rPr>
              <a:t>The discriminant score for the first record would be calculated as</a:t>
            </a:r>
          </a:p>
        </p:txBody>
      </p:sp>
      <p:graphicFrame>
        <p:nvGraphicFramePr>
          <p:cNvPr id="10" name="Object 9" descr="Y = 0.567 + 0.149 times 1 + 0.000465 times 725 + 0.00420 times 20 + 0 times 11320 minus 1.0986 times 25% = 0.862."/>
          <p:cNvGraphicFramePr>
            <a:graphicFrameLocks noChangeAspect="1"/>
          </p:cNvGraphicFramePr>
          <p:nvPr>
            <p:extLst>
              <p:ext uri="{D42A27DB-BD31-4B8C-83A1-F6EECF244321}">
                <p14:modId xmlns:p14="http://schemas.microsoft.com/office/powerpoint/2010/main" val="67503811"/>
              </p:ext>
            </p:extLst>
          </p:nvPr>
        </p:nvGraphicFramePr>
        <p:xfrm>
          <a:off x="1261228" y="5486477"/>
          <a:ext cx="4722894" cy="595010"/>
        </p:xfrm>
        <a:graphic>
          <a:graphicData uri="http://schemas.openxmlformats.org/presentationml/2006/ole">
            <mc:AlternateContent xmlns:mc="http://schemas.openxmlformats.org/markup-compatibility/2006">
              <mc:Choice xmlns:v="urn:schemas-microsoft-com:vml" Requires="v">
                <p:oleObj spid="_x0000_s10695" name="Equation" r:id="rId5" imgW="3225600" imgH="406080" progId="Equation.DSMT4">
                  <p:embed/>
                </p:oleObj>
              </mc:Choice>
              <mc:Fallback>
                <p:oleObj name="Equation" r:id="rId5" imgW="3225600" imgH="406080" progId="Equation.DSMT4">
                  <p:embed/>
                  <p:pic>
                    <p:nvPicPr>
                      <p:cNvPr id="0" name=""/>
                      <p:cNvPicPr/>
                      <p:nvPr/>
                    </p:nvPicPr>
                    <p:blipFill>
                      <a:blip r:embed="rId6"/>
                      <a:stretch>
                        <a:fillRect/>
                      </a:stretch>
                    </p:blipFill>
                    <p:spPr>
                      <a:xfrm>
                        <a:off x="1261228" y="5486477"/>
                        <a:ext cx="4722894" cy="595010"/>
                      </a:xfrm>
                      <a:prstGeom prst="rect">
                        <a:avLst/>
                      </a:prstGeom>
                    </p:spPr>
                  </p:pic>
                </p:oleObj>
              </mc:Fallback>
            </mc:AlternateContent>
          </a:graphicData>
        </a:graphic>
      </p:graphicFrame>
    </p:spTree>
    <p:extLst>
      <p:ext uri="{BB962C8B-B14F-4D97-AF65-F5344CB8AC3E}">
        <p14:creationId xmlns:p14="http://schemas.microsoft.com/office/powerpoint/2010/main" val="20670506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latin typeface="+mj-lt"/>
              </a:rPr>
              <a:t>Example 10.7: Classifying Credit Decisions Using Discriminant Analysis </a:t>
            </a:r>
            <a:r>
              <a:rPr lang="en-US" sz="2000" b="0" dirty="0">
                <a:latin typeface="+mj-lt"/>
              </a:rPr>
              <a:t>(3 of 3)</a:t>
            </a:r>
            <a:endParaRPr lang="en-US" sz="2000" dirty="0">
              <a:latin typeface="+mj-lt"/>
            </a:endParaRPr>
          </a:p>
        </p:txBody>
      </p:sp>
      <p:sp>
        <p:nvSpPr>
          <p:cNvPr id="3" name="Text Placeholder 2"/>
          <p:cNvSpPr>
            <a:spLocks noGrp="1"/>
          </p:cNvSpPr>
          <p:nvPr>
            <p:ph type="body" idx="1"/>
          </p:nvPr>
        </p:nvSpPr>
        <p:spPr>
          <a:xfrm>
            <a:off x="457200" y="1600199"/>
            <a:ext cx="8229600" cy="2425149"/>
          </a:xfrm>
        </p:spPr>
        <p:txBody>
          <a:bodyPr/>
          <a:lstStyle/>
          <a:p>
            <a:pPr marL="256032" indent="-256032">
              <a:buSzPct val="100000"/>
            </a:pPr>
            <a:r>
              <a:rPr lang="en-US" sz="2200" dirty="0">
                <a:latin typeface="+mn-lt"/>
              </a:rPr>
              <a:t>Rule for classifying observations using the discriminant scores. Compute a </a:t>
            </a:r>
            <a:r>
              <a:rPr lang="en-US" sz="2200" b="1" dirty="0">
                <a:latin typeface="+mn-lt"/>
              </a:rPr>
              <a:t>cut-off value </a:t>
            </a:r>
            <a:r>
              <a:rPr lang="en-US" sz="2200" dirty="0">
                <a:latin typeface="+mn-lt"/>
              </a:rPr>
              <a:t>so that if a discriminant score is less than or equal to it, the observation is assigned to one group; otherwise, it is assigned to the other group. </a:t>
            </a:r>
          </a:p>
          <a:p>
            <a:pPr marL="256032" indent="-256032">
              <a:buSzPct val="100000"/>
            </a:pPr>
            <a:r>
              <a:rPr lang="en-US" sz="2200" dirty="0">
                <a:latin typeface="+mn-lt"/>
              </a:rPr>
              <a:t>One simple way is to use the midpoint of the average discriminant scores:</a:t>
            </a:r>
          </a:p>
        </p:txBody>
      </p:sp>
      <p:sp>
        <p:nvSpPr>
          <p:cNvPr id="6" name="Text Placeholder 5"/>
          <p:cNvSpPr>
            <a:spLocks noGrp="1"/>
          </p:cNvSpPr>
          <p:nvPr>
            <p:ph type="body" idx="2"/>
          </p:nvPr>
        </p:nvSpPr>
        <p:spPr>
          <a:xfrm>
            <a:off x="725556" y="4102641"/>
            <a:ext cx="2773018" cy="579529"/>
          </a:xfrm>
        </p:spPr>
        <p:txBody>
          <a:bodyPr/>
          <a:lstStyle/>
          <a:p>
            <a:pPr marL="740664" lvl="1" indent="-283464">
              <a:buSzPct val="100000"/>
            </a:pPr>
            <a:r>
              <a:rPr lang="en-US" sz="2200" dirty="0">
                <a:solidFill>
                  <a:srgbClr val="000000"/>
                </a:solidFill>
                <a:latin typeface="+mn-lt"/>
              </a:rPr>
              <a:t>Cut-Off Value</a:t>
            </a:r>
          </a:p>
        </p:txBody>
      </p:sp>
      <p:graphicFrame>
        <p:nvGraphicFramePr>
          <p:cNvPr id="8" name="Object 7" descr="= start fraction left parenthesis 0.9083 + 0.0781 right parenthesis over 2 end fraction = 0.4932"/>
          <p:cNvGraphicFramePr>
            <a:graphicFrameLocks noChangeAspect="1"/>
          </p:cNvGraphicFramePr>
          <p:nvPr>
            <p:extLst>
              <p:ext uri="{D42A27DB-BD31-4B8C-83A1-F6EECF244321}">
                <p14:modId xmlns:p14="http://schemas.microsoft.com/office/powerpoint/2010/main" val="3323660979"/>
              </p:ext>
            </p:extLst>
          </p:nvPr>
        </p:nvGraphicFramePr>
        <p:xfrm>
          <a:off x="3766929" y="4176505"/>
          <a:ext cx="3898900" cy="431800"/>
        </p:xfrm>
        <a:graphic>
          <a:graphicData uri="http://schemas.openxmlformats.org/presentationml/2006/ole">
            <mc:AlternateContent xmlns:mc="http://schemas.openxmlformats.org/markup-compatibility/2006">
              <mc:Choice xmlns:v="urn:schemas-microsoft-com:vml" Requires="v">
                <p:oleObj spid="_x0000_s14389" name="Equation" r:id="rId3" imgW="3898800" imgH="431640" progId="Equation.DSMT4">
                  <p:embed/>
                </p:oleObj>
              </mc:Choice>
              <mc:Fallback>
                <p:oleObj name="Equation" r:id="rId3" imgW="3898800" imgH="431640" progId="Equation.DSMT4">
                  <p:embed/>
                  <p:pic>
                    <p:nvPicPr>
                      <p:cNvPr id="0" name=""/>
                      <p:cNvPicPr/>
                      <p:nvPr/>
                    </p:nvPicPr>
                    <p:blipFill>
                      <a:blip r:embed="rId4"/>
                      <a:stretch>
                        <a:fillRect/>
                      </a:stretch>
                    </p:blipFill>
                    <p:spPr>
                      <a:xfrm>
                        <a:off x="3766929" y="4176505"/>
                        <a:ext cx="3898900" cy="431800"/>
                      </a:xfrm>
                      <a:prstGeom prst="rect">
                        <a:avLst/>
                      </a:prstGeom>
                    </p:spPr>
                  </p:pic>
                </p:oleObj>
              </mc:Fallback>
            </mc:AlternateContent>
          </a:graphicData>
        </a:graphic>
      </p:graphicFrame>
      <p:pic>
        <p:nvPicPr>
          <p:cNvPr id="5" name="Picture 4" descr="A table has 6 rows and 6 columns. The columns have the following headings from left to right. Homeowner, Credit score, Years of credit history, Revolving balance, Revolving utilization, Discriminant score, Decision. The row entries are as follows. Row 1. 1, 700, 8, 21000, 0.15, 0.8921, approve. Row 2. 0, 520, 1, 4000, 0.9, negative 0.1793, reject. Row 3. 1, 650, 10, 8500, 0.25, 0.7782, approve. Row 4. 0, 602, 7, 16300, 0.7, 0.093, reject. Row 5. 0, 549, 2, 2500, 0.9, negative 0.1604, reject. Row 6. 1, 742, 15, 16700, 0.18, 0.9117, approv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8571" y="4884136"/>
            <a:ext cx="6954123" cy="1297411"/>
          </a:xfrm>
          <a:prstGeom prst="rect">
            <a:avLst/>
          </a:prstGeom>
        </p:spPr>
      </p:pic>
    </p:spTree>
    <p:extLst>
      <p:ext uri="{BB962C8B-B14F-4D97-AF65-F5344CB8AC3E}">
        <p14:creationId xmlns:p14="http://schemas.microsoft.com/office/powerpoint/2010/main" val="42025300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Title 1"/>
          <p:cNvSpPr txBox="1">
            <a:spLocks noGrp="1"/>
          </p:cNvSpPr>
          <p:nvPr>
            <p:ph type="title"/>
          </p:nvPr>
        </p:nvSpPr>
        <p:spPr>
          <a:xfrm>
            <a:off x="506895"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Association Rule Mining</a:t>
            </a:r>
            <a:endParaRPr sz="3600" b="1" i="0" u="none" strike="noStrike" cap="none" dirty="0">
              <a:solidFill>
                <a:srgbClr val="007FA3"/>
              </a:solidFill>
              <a:latin typeface="+mj-lt"/>
              <a:ea typeface="Arial"/>
              <a:cs typeface="Arial"/>
              <a:sym typeface="Arial"/>
            </a:endParaRPr>
          </a:p>
        </p:txBody>
      </p:sp>
      <p:sp>
        <p:nvSpPr>
          <p:cNvPr id="654" name="Text placeholder 2"/>
          <p:cNvSpPr txBox="1">
            <a:spLocks noGrp="1"/>
          </p:cNvSpPr>
          <p:nvPr>
            <p:ph type="body" idx="1"/>
          </p:nvPr>
        </p:nvSpPr>
        <p:spPr>
          <a:xfrm>
            <a:off x="506895" y="1600201"/>
            <a:ext cx="8229600" cy="4172802"/>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ct val="100000"/>
              <a:buFont typeface="Arial"/>
              <a:buChar char="•"/>
            </a:pPr>
            <a:r>
              <a:rPr lang="en-US" sz="2400" b="1" i="0" u="none" strike="noStrike" cap="none" dirty="0">
                <a:solidFill>
                  <a:srgbClr val="000000"/>
                </a:solidFill>
                <a:latin typeface="+mn-lt"/>
                <a:sym typeface="Arial"/>
              </a:rPr>
              <a:t>Association rule mining</a:t>
            </a:r>
            <a:r>
              <a:rPr lang="en-US" sz="2400" b="0" i="0" u="none" strike="noStrike" cap="none" dirty="0">
                <a:solidFill>
                  <a:srgbClr val="000000"/>
                </a:solidFill>
                <a:latin typeface="+mn-lt"/>
                <a:sym typeface="Arial"/>
              </a:rPr>
              <a:t>, often called affinity analysis,</a:t>
            </a:r>
            <a:r>
              <a:rPr lang="en-US" sz="2400" b="0" i="1" u="none" strike="noStrike" cap="none" dirty="0">
                <a:solidFill>
                  <a:srgbClr val="000000"/>
                </a:solidFill>
                <a:latin typeface="+mn-lt"/>
                <a:sym typeface="Arial"/>
              </a:rPr>
              <a:t> </a:t>
            </a:r>
            <a:r>
              <a:rPr lang="en-US" sz="2400" b="0" i="0" u="none" strike="noStrike" cap="none" dirty="0">
                <a:solidFill>
                  <a:srgbClr val="000000"/>
                </a:solidFill>
                <a:latin typeface="+mn-lt"/>
                <a:sym typeface="Arial"/>
              </a:rPr>
              <a:t>seeks to uncover associations and/or correlation relationships in large data sets.</a:t>
            </a:r>
            <a:endParaRPr sz="2400" dirty="0">
              <a:latin typeface="+mn-lt"/>
            </a:endParaRPr>
          </a:p>
          <a:p>
            <a:pPr marL="741553" marR="0" lvl="1" indent="-284353" algn="l" rtl="0">
              <a:spcBef>
                <a:spcPts val="600"/>
              </a:spcBef>
              <a:spcAft>
                <a:spcPts val="0"/>
              </a:spcAft>
              <a:buClr>
                <a:srgbClr val="007FA3"/>
              </a:buClr>
              <a:buSzPct val="100000"/>
              <a:buFont typeface="Arial"/>
              <a:buChar char="–"/>
            </a:pPr>
            <a:r>
              <a:rPr lang="en-US" sz="2400" b="0" i="0" u="none" strike="noStrike" cap="none" dirty="0">
                <a:solidFill>
                  <a:srgbClr val="000000"/>
                </a:solidFill>
                <a:latin typeface="+mn-lt"/>
                <a:sym typeface="Arial"/>
              </a:rPr>
              <a:t>Association rules identify attributes that occur together frequently in a given data set.</a:t>
            </a:r>
            <a:endParaRPr sz="2400" dirty="0">
              <a:latin typeface="+mn-lt"/>
            </a:endParaRPr>
          </a:p>
          <a:p>
            <a:pPr marL="741553" marR="0" lvl="1" indent="-284353" algn="l" rtl="0">
              <a:spcBef>
                <a:spcPts val="600"/>
              </a:spcBef>
              <a:spcAft>
                <a:spcPts val="0"/>
              </a:spcAft>
              <a:buClr>
                <a:srgbClr val="007FA3"/>
              </a:buClr>
              <a:buSzPct val="100000"/>
              <a:buFont typeface="Arial"/>
              <a:buChar char="–"/>
            </a:pPr>
            <a:r>
              <a:rPr lang="en-US" sz="2400" b="1" i="0" u="none" strike="noStrike" cap="none" dirty="0">
                <a:solidFill>
                  <a:srgbClr val="000000"/>
                </a:solidFill>
                <a:latin typeface="+mn-lt"/>
                <a:sym typeface="Arial"/>
              </a:rPr>
              <a:t>Market basket analysis</a:t>
            </a:r>
            <a:r>
              <a:rPr lang="en-US" sz="2400" b="0" i="0" u="none" strike="noStrike" cap="none" dirty="0">
                <a:solidFill>
                  <a:srgbClr val="000000"/>
                </a:solidFill>
                <a:latin typeface="+mn-lt"/>
                <a:sym typeface="Arial"/>
              </a:rPr>
              <a:t>, for example, is used to determine groups of items consumers tend to purchase together.</a:t>
            </a:r>
            <a:endParaRPr sz="2400" dirty="0">
              <a:latin typeface="+mn-lt"/>
            </a:endParaRPr>
          </a:p>
          <a:p>
            <a:pPr marL="255650" marR="0" lvl="0" indent="-255650" algn="l" rtl="0">
              <a:spcAft>
                <a:spcPts val="0"/>
              </a:spcAft>
              <a:buClr>
                <a:srgbClr val="007FA3"/>
              </a:buClr>
              <a:buSzPct val="100000"/>
              <a:buFont typeface="Arial"/>
              <a:buChar char="•"/>
            </a:pPr>
            <a:r>
              <a:rPr lang="en-US" sz="2400" b="0" i="0" u="none" strike="noStrike" cap="none" dirty="0">
                <a:solidFill>
                  <a:srgbClr val="000000"/>
                </a:solidFill>
                <a:latin typeface="+mn-lt"/>
                <a:sym typeface="Arial"/>
              </a:rPr>
              <a:t>Association rules provide information in the form of if-then (antecedent-consequent) statements.</a:t>
            </a:r>
            <a:endParaRPr sz="2400" b="0" i="0" u="none" strike="noStrike" cap="none" dirty="0">
              <a:solidFill>
                <a:schemeClr val="dk1"/>
              </a:solidFill>
              <a:latin typeface="+mn-lt"/>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10.8: Custom Computer Configuration</a:t>
            </a:r>
            <a:endParaRPr sz="3600" b="1" i="0" u="none" strike="noStrike" cap="none" dirty="0">
              <a:solidFill>
                <a:srgbClr val="007FA3"/>
              </a:solidFill>
              <a:latin typeface="+mj-lt"/>
              <a:ea typeface="Arial"/>
              <a:cs typeface="Arial"/>
              <a:sym typeface="Arial"/>
            </a:endParaRPr>
          </a:p>
        </p:txBody>
      </p:sp>
      <p:sp>
        <p:nvSpPr>
          <p:cNvPr id="660" name="Text placeholder 2"/>
          <p:cNvSpPr txBox="1">
            <a:spLocks noGrp="1"/>
          </p:cNvSpPr>
          <p:nvPr>
            <p:ph type="body" idx="1"/>
          </p:nvPr>
        </p:nvSpPr>
        <p:spPr>
          <a:xfrm>
            <a:off x="457200" y="1600200"/>
            <a:ext cx="8229600" cy="1477107"/>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ts val="2400"/>
              <a:buFont typeface="Arial"/>
              <a:buChar char="•"/>
            </a:pPr>
            <a:r>
              <a:rPr lang="en-US" sz="2400" b="0" u="none" strike="noStrike" cap="none" dirty="0">
                <a:solidFill>
                  <a:srgbClr val="000000"/>
                </a:solidFill>
                <a:latin typeface="+mn-lt"/>
                <a:sym typeface="Arial"/>
              </a:rPr>
              <a:t>P</a:t>
            </a:r>
            <a:r>
              <a:rPr lang="en-US" sz="100" b="0" u="none" strike="noStrike" cap="none" dirty="0">
                <a:solidFill>
                  <a:srgbClr val="000000"/>
                </a:solidFill>
                <a:latin typeface="+mn-lt"/>
                <a:sym typeface="Arial"/>
              </a:rPr>
              <a:t> </a:t>
            </a:r>
            <a:r>
              <a:rPr lang="en-US" sz="2400" b="0" u="none" strike="noStrike" cap="none" dirty="0">
                <a:solidFill>
                  <a:srgbClr val="000000"/>
                </a:solidFill>
                <a:latin typeface="+mn-lt"/>
                <a:sym typeface="Arial"/>
              </a:rPr>
              <a:t>C Purchase Data</a:t>
            </a:r>
            <a:endParaRPr sz="2400" dirty="0">
              <a:latin typeface="+mn-lt"/>
            </a:endParaRPr>
          </a:p>
          <a:p>
            <a:pPr marL="255650" marR="0" lvl="0" indent="-255650"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We might want to know which components are often ordered together.</a:t>
            </a:r>
            <a:endParaRPr sz="2400" b="0" i="0" u="none" strike="noStrike" cap="none" dirty="0">
              <a:solidFill>
                <a:schemeClr val="dk1"/>
              </a:solidFill>
              <a:latin typeface="+mn-lt"/>
              <a:sym typeface="Arial"/>
            </a:endParaRPr>
          </a:p>
        </p:txBody>
      </p:sp>
      <p:pic>
        <p:nvPicPr>
          <p:cNvPr id="2" name="Picture 1" descr="A table has 9 rows and 11 columns. The columns have the following headings from left to right. Intel Core i 3, Intel Core i 5, Intel Core i 7, 10 inch screen, 12 inch screen, 15 inch screen, 2 gigabyte, 4 gigabyte, 8 gigabyte, 320 gigabytes, 500 gigabyte, 750 gigabyte. The row entries are as follows. Row 1. 0, 1, 0, 0, 1, 0, 0, 1, 0, 0, 1, 0. Row 2. 0, 1, 0, 0, 0, 1, 0, 0, 1, 0, 0, 1. Row 3. 0, 1, 0, 0, 1, 0, 0, 1, 0, 1, 0, 0. Row 4. 1, 0, 0, 0, 1, 0, 0, 0, 1, 0, 1, 0. Row 5. 0, 0, 0, 0, 0, 1, 0, 0, 1, 0, 0, 1. Row 6. 0, 0, 0, 0, 1, 0, 0, 1, 0, 0, 0, 1. Row 7. 0, 0, 1, 0, 0, 1, 0, 0, 1, 0, 0, 1. Row 8. 1, 0, 1, 0, 1, 0, 0, 1, 0, 0, 1, 0. Row 9. 0, 1, 0, 1, 0, 0, 1, 0, 0, 0, 1, 0."/>
          <p:cNvPicPr>
            <a:picLocks noChangeAspect="1"/>
          </p:cNvPicPr>
          <p:nvPr/>
        </p:nvPicPr>
        <p:blipFill>
          <a:blip r:embed="rId3"/>
          <a:stretch>
            <a:fillRect/>
          </a:stretch>
        </p:blipFill>
        <p:spPr>
          <a:xfrm>
            <a:off x="1181120" y="3576856"/>
            <a:ext cx="6781758" cy="2025458"/>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Title 1"/>
          <p:cNvSpPr txBox="1">
            <a:spLocks noGrp="1"/>
          </p:cNvSpPr>
          <p:nvPr>
            <p:ph type="title"/>
          </p:nvPr>
        </p:nvSpPr>
        <p:spPr>
          <a:xfrm>
            <a:off x="506895"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Measuring Strength of Association</a:t>
            </a:r>
            <a:endParaRPr sz="3600" b="1" i="0" u="none" strike="noStrike" cap="none" dirty="0">
              <a:solidFill>
                <a:srgbClr val="007FA3"/>
              </a:solidFill>
              <a:latin typeface="+mj-lt"/>
              <a:ea typeface="Arial"/>
              <a:cs typeface="Arial"/>
              <a:sym typeface="Arial"/>
            </a:endParaRPr>
          </a:p>
        </p:txBody>
      </p:sp>
      <p:sp>
        <p:nvSpPr>
          <p:cNvPr id="667" name="Text placeholder 2"/>
          <p:cNvSpPr txBox="1">
            <a:spLocks noGrp="1"/>
          </p:cNvSpPr>
          <p:nvPr>
            <p:ph type="body" idx="1"/>
          </p:nvPr>
        </p:nvSpPr>
        <p:spPr>
          <a:xfrm>
            <a:off x="496956" y="1600200"/>
            <a:ext cx="8110331" cy="2077277"/>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ct val="100000"/>
              <a:buFont typeface="Arial"/>
              <a:buChar char="•"/>
            </a:pPr>
            <a:r>
              <a:rPr lang="en-US" sz="1800" b="1" i="0" u="none" strike="noStrike" cap="none" dirty="0">
                <a:solidFill>
                  <a:srgbClr val="000000"/>
                </a:solidFill>
                <a:latin typeface="+mn-lt"/>
                <a:sym typeface="Arial"/>
              </a:rPr>
              <a:t>Support for the (association) rule </a:t>
            </a:r>
            <a:r>
              <a:rPr lang="en-US" sz="1800" b="0" i="0" u="none" strike="noStrike" cap="none" dirty="0">
                <a:solidFill>
                  <a:srgbClr val="000000"/>
                </a:solidFill>
                <a:latin typeface="+mn-lt"/>
                <a:sym typeface="Arial"/>
              </a:rPr>
              <a:t>is the percentage (or number) of transactions that include all items both antecedent and consequent.</a:t>
            </a:r>
            <a:endParaRPr sz="1800" dirty="0">
              <a:latin typeface="+mn-lt"/>
            </a:endParaRPr>
          </a:p>
          <a:p>
            <a:pPr marL="255650" marR="0" lvl="0" indent="-255650" algn="l" rtl="0">
              <a:spcAft>
                <a:spcPts val="0"/>
              </a:spcAft>
              <a:buClr>
                <a:srgbClr val="007FA3"/>
              </a:buClr>
              <a:buSzPct val="100000"/>
              <a:buFont typeface="Arial"/>
              <a:buChar char="•"/>
            </a:pPr>
            <a:r>
              <a:rPr lang="en-US" sz="1800" b="1" i="0" u="none" strike="noStrike" cap="none" dirty="0">
                <a:solidFill>
                  <a:srgbClr val="000000"/>
                </a:solidFill>
                <a:latin typeface="+mn-lt"/>
                <a:sym typeface="Arial"/>
              </a:rPr>
              <a:t>Confidence of the (association) rule </a:t>
            </a:r>
            <a:r>
              <a:rPr lang="en-US" sz="1800" b="0" i="0" u="none" strike="noStrike" cap="none" dirty="0">
                <a:solidFill>
                  <a:srgbClr val="000000"/>
                </a:solidFill>
                <a:latin typeface="+mn-lt"/>
                <a:sym typeface="Arial"/>
              </a:rPr>
              <a:t>is the ratio of the number of transactions that include all items in the consequent as well as the antecedent (namely, the support) to the number of transactions that include all items in the antecedent.</a:t>
            </a:r>
            <a:endParaRPr sz="1800" b="0" i="0" u="none" strike="noStrike" cap="none" dirty="0">
              <a:solidFill>
                <a:srgbClr val="000000"/>
              </a:solidFill>
              <a:latin typeface="+mn-lt"/>
              <a:sym typeface="Arial"/>
            </a:endParaRPr>
          </a:p>
        </p:txBody>
      </p:sp>
      <p:graphicFrame>
        <p:nvGraphicFramePr>
          <p:cNvPr id="3" name="Object 2" descr="Confidence = P left parenthesis consequent vertical bar antecedent right parenthesis = start fraction P of antecedent and consequent over P of antecedent end fraction.This equation is labeled, 10.2"/>
          <p:cNvGraphicFramePr>
            <a:graphicFrameLocks noChangeAspect="1"/>
          </p:cNvGraphicFramePr>
          <p:nvPr>
            <p:extLst>
              <p:ext uri="{D42A27DB-BD31-4B8C-83A1-F6EECF244321}">
                <p14:modId xmlns:p14="http://schemas.microsoft.com/office/powerpoint/2010/main" val="3757793256"/>
              </p:ext>
            </p:extLst>
          </p:nvPr>
        </p:nvGraphicFramePr>
        <p:xfrm>
          <a:off x="995363" y="3824288"/>
          <a:ext cx="7454900" cy="557212"/>
        </p:xfrm>
        <a:graphic>
          <a:graphicData uri="http://schemas.openxmlformats.org/presentationml/2006/ole">
            <mc:AlternateContent xmlns:mc="http://schemas.openxmlformats.org/markup-compatibility/2006">
              <mc:Choice xmlns:v="urn:schemas-microsoft-com:vml" Requires="v">
                <p:oleObj spid="_x0000_s7489" name="Equation" r:id="rId4" imgW="5600520" imgH="419040" progId="Equation.DSMT4">
                  <p:embed/>
                </p:oleObj>
              </mc:Choice>
              <mc:Fallback>
                <p:oleObj name="Equation" r:id="rId4" imgW="5600520" imgH="419040" progId="Equation.DSMT4">
                  <p:embed/>
                  <p:pic>
                    <p:nvPicPr>
                      <p:cNvPr id="0" name=""/>
                      <p:cNvPicPr/>
                      <p:nvPr/>
                    </p:nvPicPr>
                    <p:blipFill>
                      <a:blip r:embed="rId5"/>
                      <a:stretch>
                        <a:fillRect/>
                      </a:stretch>
                    </p:blipFill>
                    <p:spPr>
                      <a:xfrm>
                        <a:off x="995363" y="3824288"/>
                        <a:ext cx="7454900" cy="557212"/>
                      </a:xfrm>
                      <a:prstGeom prst="rect">
                        <a:avLst/>
                      </a:prstGeom>
                    </p:spPr>
                  </p:pic>
                </p:oleObj>
              </mc:Fallback>
            </mc:AlternateContent>
          </a:graphicData>
        </a:graphic>
      </p:graphicFrame>
      <p:sp>
        <p:nvSpPr>
          <p:cNvPr id="669" name="Text placeholder 3"/>
          <p:cNvSpPr txBox="1">
            <a:spLocks noGrp="1"/>
          </p:cNvSpPr>
          <p:nvPr>
            <p:ph type="body" idx="2"/>
          </p:nvPr>
        </p:nvSpPr>
        <p:spPr>
          <a:xfrm>
            <a:off x="506895" y="4624556"/>
            <a:ext cx="7934365" cy="1600200"/>
          </a:xfrm>
          <a:prstGeom prst="rect">
            <a:avLst/>
          </a:prstGeom>
          <a:noFill/>
          <a:ln>
            <a:noFill/>
          </a:ln>
        </p:spPr>
        <p:txBody>
          <a:bodyPr spcFirstLastPara="1" wrap="square" lIns="0" tIns="0" rIns="0" bIns="0" anchor="t" anchorCtr="0">
            <a:noAutofit/>
          </a:bodyPr>
          <a:lstStyle/>
          <a:p>
            <a:pPr marL="255650" marR="0" lvl="0" indent="-255650" algn="l" rtl="0">
              <a:spcBef>
                <a:spcPts val="0"/>
              </a:spcBef>
              <a:spcAft>
                <a:spcPts val="0"/>
              </a:spcAft>
              <a:buClr>
                <a:srgbClr val="007FA3"/>
              </a:buClr>
              <a:buSzPts val="2000"/>
              <a:buFont typeface="Arial"/>
              <a:buChar char="•"/>
            </a:pPr>
            <a:r>
              <a:rPr lang="en-US" sz="1800" b="1" i="0" u="none" strike="noStrike" cap="none" dirty="0">
                <a:solidFill>
                  <a:srgbClr val="000000"/>
                </a:solidFill>
                <a:latin typeface="+mn-lt"/>
                <a:sym typeface="Arial"/>
              </a:rPr>
              <a:t>Lift</a:t>
            </a:r>
            <a:r>
              <a:rPr lang="en-US" sz="1800" b="0" i="0" u="none" strike="noStrike" cap="none" dirty="0">
                <a:solidFill>
                  <a:srgbClr val="000000"/>
                </a:solidFill>
                <a:latin typeface="+mn-lt"/>
                <a:sym typeface="Arial"/>
              </a:rPr>
              <a:t> is a ratio of confidence to expected confidence.</a:t>
            </a:r>
            <a:endParaRPr sz="1800" dirty="0">
              <a:latin typeface="+mn-lt"/>
            </a:endParaRPr>
          </a:p>
          <a:p>
            <a:pPr marL="741553" marR="0" lvl="1" indent="-284353" algn="l" rtl="0">
              <a:spcBef>
                <a:spcPts val="600"/>
              </a:spcBef>
              <a:spcAft>
                <a:spcPts val="0"/>
              </a:spcAft>
              <a:buClr>
                <a:srgbClr val="007FA3"/>
              </a:buClr>
              <a:buSzPts val="1800"/>
              <a:buFont typeface="Arial"/>
              <a:buChar char="–"/>
            </a:pPr>
            <a:r>
              <a:rPr lang="en-US" sz="1800" b="0" i="0" u="none" strike="noStrike" cap="none" dirty="0">
                <a:solidFill>
                  <a:srgbClr val="000000"/>
                </a:solidFill>
                <a:latin typeface="+mn-lt"/>
                <a:sym typeface="Arial"/>
              </a:rPr>
              <a:t>Expected confidence is the number of transactions that include the consequent divided by the total number of transactions.</a:t>
            </a:r>
            <a:endParaRPr sz="1800" dirty="0">
              <a:latin typeface="+mn-lt"/>
            </a:endParaRPr>
          </a:p>
          <a:p>
            <a:pPr marL="741553" marR="0" lvl="1" indent="-284353" algn="l" rtl="0">
              <a:spcBef>
                <a:spcPts val="600"/>
              </a:spcBef>
              <a:spcAft>
                <a:spcPts val="0"/>
              </a:spcAft>
              <a:buClr>
                <a:srgbClr val="007FA3"/>
              </a:buClr>
              <a:buSzPts val="1800"/>
              <a:buFont typeface="Arial"/>
              <a:buChar char="–"/>
            </a:pPr>
            <a:r>
              <a:rPr lang="en-US" sz="1800" b="0" i="0" u="none" strike="noStrike" cap="none" dirty="0">
                <a:solidFill>
                  <a:srgbClr val="000000"/>
                </a:solidFill>
                <a:latin typeface="+mn-lt"/>
                <a:sym typeface="Arial"/>
              </a:rPr>
              <a:t>The higher the lift ratio, the stronger the association rule; a value greater than 1.0 is usually a good minimum.</a:t>
            </a:r>
            <a:endParaRPr sz="1800" b="0" i="1" u="none" strike="noStrike" cap="none" dirty="0">
              <a:solidFill>
                <a:srgbClr val="000000"/>
              </a:solidFill>
              <a:latin typeface="+mn-lt"/>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Title 1"/>
          <p:cNvSpPr txBox="1">
            <a:spLocks noGrp="1"/>
          </p:cNvSpPr>
          <p:nvPr>
            <p:ph type="title"/>
          </p:nvPr>
        </p:nvSpPr>
        <p:spPr>
          <a:xfrm>
            <a:off x="49784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10.9: Measuring Strength of Association</a:t>
            </a:r>
            <a:endParaRPr sz="3600" b="1" i="0" u="none" strike="noStrike" cap="none" dirty="0">
              <a:solidFill>
                <a:srgbClr val="007FA3"/>
              </a:solidFill>
              <a:latin typeface="+mj-lt"/>
              <a:ea typeface="Arial"/>
              <a:cs typeface="Arial"/>
              <a:sym typeface="Arial"/>
            </a:endParaRPr>
          </a:p>
        </p:txBody>
      </p:sp>
      <p:sp>
        <p:nvSpPr>
          <p:cNvPr id="675" name="Text placeholder 2"/>
          <p:cNvSpPr txBox="1">
            <a:spLocks noGrp="1"/>
          </p:cNvSpPr>
          <p:nvPr>
            <p:ph type="body" idx="1"/>
          </p:nvPr>
        </p:nvSpPr>
        <p:spPr>
          <a:xfrm>
            <a:off x="495300" y="1631868"/>
            <a:ext cx="8092109" cy="1917033"/>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ct val="100000"/>
              <a:buFont typeface="Arial"/>
              <a:buChar char="•"/>
            </a:pPr>
            <a:r>
              <a:rPr lang="en-US" sz="2000" b="0" i="0" u="none" strike="noStrike" cap="none" dirty="0">
                <a:solidFill>
                  <a:srgbClr val="000000"/>
                </a:solidFill>
                <a:latin typeface="+mn-lt"/>
                <a:sym typeface="Arial"/>
              </a:rPr>
              <a:t>A supermarket database has 100,000 point-of-sale transactions; 2000 include both A and B items; 5000 include C; and 800 include A, B, and C.</a:t>
            </a:r>
            <a:endParaRPr sz="2000" dirty="0">
              <a:latin typeface="+mn-lt"/>
            </a:endParaRPr>
          </a:p>
          <a:p>
            <a:pPr marL="255650" marR="0" lvl="0" indent="-255650" algn="l" rtl="0">
              <a:spcAft>
                <a:spcPts val="0"/>
              </a:spcAft>
              <a:buClr>
                <a:srgbClr val="007FA3"/>
              </a:buClr>
              <a:buSzPct val="100000"/>
              <a:buFont typeface="Arial"/>
              <a:buChar char="•"/>
            </a:pPr>
            <a:r>
              <a:rPr lang="en-US" sz="2000" b="0" i="0" u="none" strike="noStrike" cap="none" dirty="0">
                <a:solidFill>
                  <a:srgbClr val="000000"/>
                </a:solidFill>
                <a:latin typeface="+mn-lt"/>
                <a:sym typeface="Arial"/>
              </a:rPr>
              <a:t>Association rule: “If A and B are purchased, then C is also purchased.”</a:t>
            </a:r>
            <a:endParaRPr sz="2000" b="0" i="0" u="none" strike="noStrike" cap="none" dirty="0">
              <a:solidFill>
                <a:srgbClr val="000000"/>
              </a:solidFill>
              <a:latin typeface="+mn-lt"/>
              <a:sym typeface="Arial"/>
            </a:endParaRPr>
          </a:p>
        </p:txBody>
      </p:sp>
      <p:sp>
        <p:nvSpPr>
          <p:cNvPr id="676" name="Text placeholder 3"/>
          <p:cNvSpPr txBox="1">
            <a:spLocks noGrp="1"/>
          </p:cNvSpPr>
          <p:nvPr>
            <p:ph type="body" idx="2"/>
          </p:nvPr>
        </p:nvSpPr>
        <p:spPr>
          <a:xfrm>
            <a:off x="495300" y="3767940"/>
            <a:ext cx="1905000" cy="461883"/>
          </a:xfrm>
          <a:prstGeom prst="rect">
            <a:avLst/>
          </a:prstGeom>
          <a:noFill/>
          <a:ln>
            <a:noFill/>
          </a:ln>
        </p:spPr>
        <p:txBody>
          <a:bodyPr spcFirstLastPara="1" wrap="square" lIns="0" tIns="0" rIns="0" bIns="0" anchor="t" anchorCtr="0">
            <a:noAutofit/>
          </a:bodyPr>
          <a:lstStyle/>
          <a:p>
            <a:pPr marL="741553" marR="0" lvl="1" indent="-284353" algn="l" rtl="0">
              <a:spcAft>
                <a:spcPts val="0"/>
              </a:spcAft>
              <a:buClr>
                <a:srgbClr val="007FA3"/>
              </a:buClr>
              <a:buSzPts val="2000"/>
              <a:buFont typeface="Arial"/>
              <a:buChar char="–"/>
            </a:pPr>
            <a:r>
              <a:rPr lang="en-US" sz="2000" b="0" i="0" u="none" strike="noStrike" cap="none" dirty="0">
                <a:solidFill>
                  <a:srgbClr val="000000"/>
                </a:solidFill>
                <a:latin typeface="+mn-lt"/>
                <a:ea typeface="Arial"/>
                <a:cs typeface="Arial"/>
                <a:sym typeface="Arial"/>
              </a:rPr>
              <a:t>Support =</a:t>
            </a:r>
            <a:endParaRPr sz="2000" b="0" i="0" u="none" strike="noStrike" cap="none" dirty="0">
              <a:solidFill>
                <a:srgbClr val="000000"/>
              </a:solidFill>
              <a:latin typeface="+mn-lt"/>
              <a:ea typeface="Arial"/>
              <a:cs typeface="Arial"/>
              <a:sym typeface="Arial"/>
            </a:endParaRPr>
          </a:p>
        </p:txBody>
      </p:sp>
      <p:graphicFrame>
        <p:nvGraphicFramePr>
          <p:cNvPr id="2" name="Object 1" descr="Start fraction 800 over 100,000 end fraction = 0.008."/>
          <p:cNvGraphicFramePr>
            <a:graphicFrameLocks noChangeAspect="1"/>
          </p:cNvGraphicFramePr>
          <p:nvPr>
            <p:extLst>
              <p:ext uri="{D42A27DB-BD31-4B8C-83A1-F6EECF244321}">
                <p14:modId xmlns:p14="http://schemas.microsoft.com/office/powerpoint/2010/main" val="4256004957"/>
              </p:ext>
            </p:extLst>
          </p:nvPr>
        </p:nvGraphicFramePr>
        <p:xfrm>
          <a:off x="2582248" y="3651844"/>
          <a:ext cx="1543308" cy="613604"/>
        </p:xfrm>
        <a:graphic>
          <a:graphicData uri="http://schemas.openxmlformats.org/presentationml/2006/ole">
            <mc:AlternateContent xmlns:mc="http://schemas.openxmlformats.org/markup-compatibility/2006">
              <mc:Choice xmlns:v="urn:schemas-microsoft-com:vml" Requires="v">
                <p:oleObj spid="_x0000_s12526" name="Equation" r:id="rId4" imgW="1054080" imgH="419040" progId="Equation.DSMT4">
                  <p:embed/>
                </p:oleObj>
              </mc:Choice>
              <mc:Fallback>
                <p:oleObj name="Equation" r:id="rId4" imgW="1054080" imgH="419040" progId="Equation.DSMT4">
                  <p:embed/>
                  <p:pic>
                    <p:nvPicPr>
                      <p:cNvPr id="0" name=""/>
                      <p:cNvPicPr/>
                      <p:nvPr/>
                    </p:nvPicPr>
                    <p:blipFill>
                      <a:blip r:embed="rId5"/>
                      <a:stretch>
                        <a:fillRect/>
                      </a:stretch>
                    </p:blipFill>
                    <p:spPr>
                      <a:xfrm>
                        <a:off x="2582248" y="3651844"/>
                        <a:ext cx="1543308" cy="613604"/>
                      </a:xfrm>
                      <a:prstGeom prst="rect">
                        <a:avLst/>
                      </a:prstGeom>
                    </p:spPr>
                  </p:pic>
                </p:oleObj>
              </mc:Fallback>
            </mc:AlternateContent>
          </a:graphicData>
        </a:graphic>
      </p:graphicFrame>
      <p:sp>
        <p:nvSpPr>
          <p:cNvPr id="678" name="Text placeholder 4"/>
          <p:cNvSpPr txBox="1">
            <a:spLocks noGrp="1"/>
          </p:cNvSpPr>
          <p:nvPr>
            <p:ph type="body" idx="4"/>
          </p:nvPr>
        </p:nvSpPr>
        <p:spPr>
          <a:xfrm>
            <a:off x="590301" y="5078744"/>
            <a:ext cx="2307277" cy="666398"/>
          </a:xfrm>
          <a:prstGeom prst="rect">
            <a:avLst/>
          </a:prstGeom>
          <a:noFill/>
          <a:ln>
            <a:noFill/>
          </a:ln>
        </p:spPr>
        <p:txBody>
          <a:bodyPr spcFirstLastPara="1" wrap="square" lIns="0" tIns="0" rIns="0" bIns="0" anchor="t" anchorCtr="0">
            <a:noAutofit/>
          </a:bodyPr>
          <a:lstStyle/>
          <a:p>
            <a:pPr marL="741553" lvl="1" indent="-284353">
              <a:spcBef>
                <a:spcPts val="0"/>
              </a:spcBef>
              <a:buSzPts val="2000"/>
            </a:pPr>
            <a:r>
              <a:rPr lang="en-US" sz="2000" dirty="0">
                <a:solidFill>
                  <a:srgbClr val="000000"/>
                </a:solidFill>
              </a:rPr>
              <a:t>Expected confidence =</a:t>
            </a:r>
          </a:p>
        </p:txBody>
      </p:sp>
      <p:graphicFrame>
        <p:nvGraphicFramePr>
          <p:cNvPr id="3" name="Object 2" descr="Start fraction 800 over 2000 end fraction = 0.40."/>
          <p:cNvGraphicFramePr>
            <a:graphicFrameLocks noChangeAspect="1"/>
          </p:cNvGraphicFramePr>
          <p:nvPr>
            <p:extLst>
              <p:ext uri="{D42A27DB-BD31-4B8C-83A1-F6EECF244321}">
                <p14:modId xmlns:p14="http://schemas.microsoft.com/office/powerpoint/2010/main" val="387292751"/>
              </p:ext>
            </p:extLst>
          </p:nvPr>
        </p:nvGraphicFramePr>
        <p:xfrm>
          <a:off x="3036644" y="4448861"/>
          <a:ext cx="1152832" cy="576417"/>
        </p:xfrm>
        <a:graphic>
          <a:graphicData uri="http://schemas.openxmlformats.org/presentationml/2006/ole">
            <mc:AlternateContent xmlns:mc="http://schemas.openxmlformats.org/markup-compatibility/2006">
              <mc:Choice xmlns:v="urn:schemas-microsoft-com:vml" Requires="v">
                <p:oleObj spid="_x0000_s12527" name="Equation" r:id="rId6" imgW="787320" imgH="393480" progId="Equation.DSMT4">
                  <p:embed/>
                </p:oleObj>
              </mc:Choice>
              <mc:Fallback>
                <p:oleObj name="Equation" r:id="rId6" imgW="787320" imgH="393480" progId="Equation.DSMT4">
                  <p:embed/>
                  <p:pic>
                    <p:nvPicPr>
                      <p:cNvPr id="0" name=""/>
                      <p:cNvPicPr/>
                      <p:nvPr/>
                    </p:nvPicPr>
                    <p:blipFill>
                      <a:blip r:embed="rId7"/>
                      <a:stretch>
                        <a:fillRect/>
                      </a:stretch>
                    </p:blipFill>
                    <p:spPr>
                      <a:xfrm>
                        <a:off x="3036644" y="4448861"/>
                        <a:ext cx="1152832" cy="576417"/>
                      </a:xfrm>
                      <a:prstGeom prst="rect">
                        <a:avLst/>
                      </a:prstGeom>
                    </p:spPr>
                  </p:pic>
                </p:oleObj>
              </mc:Fallback>
            </mc:AlternateContent>
          </a:graphicData>
        </a:graphic>
      </p:graphicFrame>
      <p:sp>
        <p:nvSpPr>
          <p:cNvPr id="680" name="Text placeholder 5"/>
          <p:cNvSpPr txBox="1">
            <a:spLocks noGrp="1"/>
          </p:cNvSpPr>
          <p:nvPr>
            <p:ph type="body" idx="3"/>
          </p:nvPr>
        </p:nvSpPr>
        <p:spPr>
          <a:xfrm>
            <a:off x="495300" y="4397822"/>
            <a:ext cx="2299823" cy="551865"/>
          </a:xfrm>
          <a:prstGeom prst="rect">
            <a:avLst/>
          </a:prstGeom>
          <a:noFill/>
          <a:ln>
            <a:noFill/>
          </a:ln>
        </p:spPr>
        <p:txBody>
          <a:bodyPr spcFirstLastPara="1" wrap="square" lIns="0" tIns="0" rIns="0" bIns="0" anchor="t" anchorCtr="0">
            <a:noAutofit/>
          </a:bodyPr>
          <a:lstStyle/>
          <a:p>
            <a:pPr marL="741553" lvl="1" indent="-284353">
              <a:buSzPts val="2000"/>
            </a:pPr>
            <a:r>
              <a:rPr lang="en-US" sz="2000" dirty="0">
                <a:solidFill>
                  <a:srgbClr val="000000"/>
                </a:solidFill>
              </a:rPr>
              <a:t>Confidence =</a:t>
            </a:r>
          </a:p>
        </p:txBody>
      </p:sp>
      <p:graphicFrame>
        <p:nvGraphicFramePr>
          <p:cNvPr id="4" name="Object 3" descr="Start fraction 5000 over 100,000 end fraction = 0.05."/>
          <p:cNvGraphicFramePr>
            <a:graphicFrameLocks noChangeAspect="1"/>
          </p:cNvGraphicFramePr>
          <p:nvPr>
            <p:extLst>
              <p:ext uri="{D42A27DB-BD31-4B8C-83A1-F6EECF244321}">
                <p14:modId xmlns:p14="http://schemas.microsoft.com/office/powerpoint/2010/main" val="1998750078"/>
              </p:ext>
            </p:extLst>
          </p:nvPr>
        </p:nvGraphicFramePr>
        <p:xfrm>
          <a:off x="3089157" y="5197881"/>
          <a:ext cx="1452197" cy="674964"/>
        </p:xfrm>
        <a:graphic>
          <a:graphicData uri="http://schemas.openxmlformats.org/presentationml/2006/ole">
            <mc:AlternateContent xmlns:mc="http://schemas.openxmlformats.org/markup-compatibility/2006">
              <mc:Choice xmlns:v="urn:schemas-microsoft-com:vml" Requires="v">
                <p:oleObj spid="_x0000_s12528" name="Equation" r:id="rId8" imgW="901440" imgH="419040" progId="Equation.DSMT4">
                  <p:embed/>
                </p:oleObj>
              </mc:Choice>
              <mc:Fallback>
                <p:oleObj name="Equation" r:id="rId8" imgW="901440" imgH="419040" progId="Equation.DSMT4">
                  <p:embed/>
                  <p:pic>
                    <p:nvPicPr>
                      <p:cNvPr id="0" name=""/>
                      <p:cNvPicPr/>
                      <p:nvPr/>
                    </p:nvPicPr>
                    <p:blipFill>
                      <a:blip r:embed="rId9"/>
                      <a:stretch>
                        <a:fillRect/>
                      </a:stretch>
                    </p:blipFill>
                    <p:spPr>
                      <a:xfrm>
                        <a:off x="3089157" y="5197881"/>
                        <a:ext cx="1452197" cy="674964"/>
                      </a:xfrm>
                      <a:prstGeom prst="rect">
                        <a:avLst/>
                      </a:prstGeom>
                    </p:spPr>
                  </p:pic>
                </p:oleObj>
              </mc:Fallback>
            </mc:AlternateContent>
          </a:graphicData>
        </a:graphic>
      </p:graphicFrame>
      <p:sp>
        <p:nvSpPr>
          <p:cNvPr id="682" name="Text placeholder 6"/>
          <p:cNvSpPr txBox="1">
            <a:spLocks noGrp="1"/>
          </p:cNvSpPr>
          <p:nvPr>
            <p:ph type="body" idx="5"/>
          </p:nvPr>
        </p:nvSpPr>
        <p:spPr>
          <a:xfrm>
            <a:off x="495300" y="5872845"/>
            <a:ext cx="1371600" cy="355068"/>
          </a:xfrm>
          <a:prstGeom prst="rect">
            <a:avLst/>
          </a:prstGeom>
          <a:noFill/>
          <a:ln>
            <a:noFill/>
          </a:ln>
        </p:spPr>
        <p:txBody>
          <a:bodyPr spcFirstLastPara="1" wrap="square" lIns="0" tIns="0" rIns="0" bIns="0" anchor="t" anchorCtr="0">
            <a:noAutofit/>
          </a:bodyPr>
          <a:lstStyle/>
          <a:p>
            <a:pPr marL="741553" marR="0" lvl="1" indent="-284353" algn="l" rtl="0">
              <a:spcAft>
                <a:spcPts val="0"/>
              </a:spcAft>
              <a:buClr>
                <a:srgbClr val="007FA3"/>
              </a:buClr>
              <a:buSzPts val="2000"/>
              <a:buFont typeface="Arial"/>
              <a:buChar char="–"/>
            </a:pPr>
            <a:r>
              <a:rPr lang="en-US" sz="2000" b="0" i="0" u="none" strike="noStrike" cap="none" dirty="0">
                <a:solidFill>
                  <a:srgbClr val="000000"/>
                </a:solidFill>
                <a:latin typeface="+mn-lt"/>
                <a:ea typeface="Arial"/>
                <a:cs typeface="Arial"/>
                <a:sym typeface="Arial"/>
              </a:rPr>
              <a:t>Lift =</a:t>
            </a:r>
            <a:endParaRPr sz="2000" b="0" i="0" u="none" strike="noStrike" cap="none" dirty="0">
              <a:solidFill>
                <a:srgbClr val="000000"/>
              </a:solidFill>
              <a:latin typeface="+mn-lt"/>
              <a:ea typeface="Arial"/>
              <a:cs typeface="Arial"/>
              <a:sym typeface="Arial"/>
            </a:endParaRPr>
          </a:p>
        </p:txBody>
      </p:sp>
      <p:graphicFrame>
        <p:nvGraphicFramePr>
          <p:cNvPr id="5" name="Object 4" descr="Start fraction 0.40 over 0.05 end fraction = 8."/>
          <p:cNvGraphicFramePr>
            <a:graphicFrameLocks noChangeAspect="1"/>
          </p:cNvGraphicFramePr>
          <p:nvPr>
            <p:extLst>
              <p:ext uri="{D42A27DB-BD31-4B8C-83A1-F6EECF244321}">
                <p14:modId xmlns:p14="http://schemas.microsoft.com/office/powerpoint/2010/main" val="806541239"/>
              </p:ext>
            </p:extLst>
          </p:nvPr>
        </p:nvGraphicFramePr>
        <p:xfrm>
          <a:off x="2014172" y="5800164"/>
          <a:ext cx="743763" cy="524015"/>
        </p:xfrm>
        <a:graphic>
          <a:graphicData uri="http://schemas.openxmlformats.org/presentationml/2006/ole">
            <mc:AlternateContent xmlns:mc="http://schemas.openxmlformats.org/markup-compatibility/2006">
              <mc:Choice xmlns:v="urn:schemas-microsoft-com:vml" Requires="v">
                <p:oleObj spid="_x0000_s12529" name="Equation" r:id="rId10" imgW="558720" imgH="393480" progId="Equation.DSMT4">
                  <p:embed/>
                </p:oleObj>
              </mc:Choice>
              <mc:Fallback>
                <p:oleObj name="Equation" r:id="rId10" imgW="558720" imgH="393480" progId="Equation.DSMT4">
                  <p:embed/>
                  <p:pic>
                    <p:nvPicPr>
                      <p:cNvPr id="0" name=""/>
                      <p:cNvPicPr/>
                      <p:nvPr/>
                    </p:nvPicPr>
                    <p:blipFill>
                      <a:blip r:embed="rId11"/>
                      <a:stretch>
                        <a:fillRect/>
                      </a:stretch>
                    </p:blipFill>
                    <p:spPr>
                      <a:xfrm>
                        <a:off x="2014172" y="5800164"/>
                        <a:ext cx="743763" cy="524015"/>
                      </a:xfrm>
                      <a:prstGeom prst="rect">
                        <a:avLst/>
                      </a:prstGeom>
                    </p:spPr>
                  </p:pic>
                </p:oleObj>
              </mc:Fallback>
            </mc:AlternateContent>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latin typeface="+mj-lt"/>
              </a:rPr>
              <a:t>Example 10.10:  Using Correlations to Explore Associations </a:t>
            </a:r>
            <a:r>
              <a:rPr lang="en-US" sz="2000" b="0" dirty="0">
                <a:latin typeface="+mj-lt"/>
              </a:rPr>
              <a:t>(1 of 2)</a:t>
            </a:r>
          </a:p>
        </p:txBody>
      </p:sp>
      <p:sp>
        <p:nvSpPr>
          <p:cNvPr id="9" name="Text Placeholder 8"/>
          <p:cNvSpPr>
            <a:spLocks noGrp="1"/>
          </p:cNvSpPr>
          <p:nvPr>
            <p:ph type="body" idx="1"/>
          </p:nvPr>
        </p:nvSpPr>
        <p:spPr>
          <a:xfrm>
            <a:off x="457200" y="1600201"/>
            <a:ext cx="8229600" cy="552450"/>
          </a:xfrm>
        </p:spPr>
        <p:txBody>
          <a:bodyPr/>
          <a:lstStyle/>
          <a:p>
            <a:pPr marL="256032" indent="-256032">
              <a:buSzPct val="100000"/>
            </a:pPr>
            <a:r>
              <a:rPr lang="en-US" sz="2400" dirty="0">
                <a:latin typeface="+mn-lt"/>
              </a:rPr>
              <a:t>P</a:t>
            </a:r>
            <a:r>
              <a:rPr lang="en-US" sz="100" dirty="0">
                <a:latin typeface="+mn-lt"/>
              </a:rPr>
              <a:t>  </a:t>
            </a:r>
            <a:r>
              <a:rPr lang="en-US" sz="2400" dirty="0">
                <a:latin typeface="+mn-lt"/>
              </a:rPr>
              <a:t>C Purchase Data</a:t>
            </a:r>
            <a:endParaRPr lang="en-US" sz="2400" i="1" dirty="0"/>
          </a:p>
        </p:txBody>
      </p:sp>
      <p:pic>
        <p:nvPicPr>
          <p:cNvPr id="3" name="Picture 2" descr="A table has 12 rows and 12 columns. The columns have the following headings from left to right. Intel Core i 3, Intel Core i 5, Intel Core i 7, 10 inch screen, 12 inch screen, 15 inch screen, 2 G B, 4 G B, 8 G B, 320 G B, 500 G B, 750 G B. The row entries are as follows. Row 1. 1. Intel core i 5, blank. Intel core i 7, blank. 10 inch screen, blank. 12 inch screen, blank. 15 inch screen, blank. 2 G B, blank. 4 G B, blank. 8 G B, blank. 320 G B, blank. 500 G B, blank. 750 G B, blank. Row 2. Intel core i 3, negative 0.68884672. Intel core i 5, 1. Intel core i 7, blank. 10 inch screen, blank. 12 inch screen, blank. 15 inch screen, blank. 2 G B, blank. 4 G B, blank. 8 G B, blank. 320 G B, blank. 500 G B, blank. 750 G B, blank. Row 3. Intel core i 3, negative 0.32659863. Intel core i 5, negative 0.46017899. Intel core i 7, 1. 10 inch screen, blank. 12 inch screen, blank. 15 inch screen, blank. 2 G B, blank. 4 G B, blank. 8 G B, blank. 320 G B, blank. 500 G B, blank. 750 G B, blank. Row 4. Intel core i 3, 0.279261486. Intel core i 5, negative 0.6166099. Intel core i 7, negative 0.26162798. 10 inch screen, 1. 12 inch screen, blank. 15 inch screen, blank. 2 G B, blank. 4 G B, blank. 8 G B, blank. 320 G B, blank. 500 G B, blank. 750 G B, blank. Row 5. Intel core i 3, 0.031339159. Intel core i 5, negative 0.1052632. Intel core i 7, 0.098863947. 10 inch screen, negative 0.535569542. 12 inch screen, 1. 15 inch screen, blank. 2 G B, blank. 4 G B, blank. 8 G B, blank. 320 G B, blank. 500 G B, blank. 750 G B, blank. Row 6. Intel core i 3, negative 0.29888445. Intel core i 5, 0.174976377. Intel core i 7, 0.137915917. 10 inch screen, negative 0.352396093. 12 inch screen, negative 0.601595208. 15 inch screen, 1. 2 G B, blank. 4 G B, blank. 8 G B, blank. 320 G B, blank. 500 G B, blank. 750 G B, blank. Row 7. Intel core i 3, 0.0103561074. Intel core i 5, 0.111614497. Intel core i 7, negative 0.27236339. 10 inch screen, 0.075646007. 12 inch screen, 0.060469105. 15 inch screen, negative 0.138564809. 2 G B, 1. 4 G B, blank. 8 G B, blank. 320 G B, blank. 500 G B, blank. 750 G B, blank. Row 8. Intel core i 3, 0.097654391. Intel core i 5, negative 0.04316721. Intel core i 7, negative 0.06331855. 10 inch screen, 0.06538164. 12 inch screen, negative 0.009001195. 15 inch screen, negative 0.051869866. 2 G B, negative 0.59824393. 4 G B, 1. 8 G B, blank. 320 G B, blank. 500 G B, blank. 750 G B, blank. Row 9. Intel core i 3, negative 0.18232971. Intel core i 5, negative 0.10591632. Intel core i 7, 0.361405355. 10 inch screen, negative 0.186296835. 12 inch screen, negative 0.015788849. 15 inch screen, 0.193716103. 2 G B, negative 0.28609763. 4 G B, negative 0.56165237. 8 G B, 1. 320 G B, blank. 500 G B, blank. 750 G B, blank. Row 10. Intel core i 3, 0.194695858. Intel core i 5, 0.042508385. Intel core i 7, negative 0.29387691. 10 inch screen, 0.191267616. 12 inch screen, negative 0.203826567. 15 inch screen, 0.04495614. 2 G B, 0.013629326. 4 G B, 0.282291771. 8 G B, negative 0.30869598. 320 G B, 1. 500 G B, blank. 750 G B, blank. Row 11. Intel core i 3, negative 0.13890029. Intel core i 5, 0.223414565. Intel core i 7, negative 0.12117953. 10 inch screen, 0.041916288. 12 inch screen, 0.191413544. 15 inch screen, negative 0.251770128. 2 G B, 0.078031873. 4 G B, negative 0.09558351. 8 G B, negative 0.00112979. 320 G B, negative 0.58382915. 500 G B, 1. 750 G B, blank. Row 12. Intel core i 3, negative 0.04251455. Intel core i 5, negative 0.30002796. Intel core i 7, 0.443258072. 10 inch screen, negative 0.246149705. 12 inch screen, negative 0.008199201. 15 inch screen, 0.241920528. 2 G B, negative 0.10352941. 4 G B, negative 0.18288286. 8 G B, 0.32105073. 320 G B, negative 0.36685601. 500 G B, negative 0.54108944. 750 G B, 1."/>
          <p:cNvPicPr>
            <a:picLocks noChangeAspect="1"/>
          </p:cNvPicPr>
          <p:nvPr/>
        </p:nvPicPr>
        <p:blipFill>
          <a:blip r:embed="rId2"/>
          <a:stretch>
            <a:fillRect/>
          </a:stretch>
        </p:blipFill>
        <p:spPr>
          <a:xfrm>
            <a:off x="844330" y="2305235"/>
            <a:ext cx="7742591" cy="1723655"/>
          </a:xfrm>
          <a:prstGeom prst="rect">
            <a:avLst/>
          </a:prstGeom>
        </p:spPr>
      </p:pic>
      <p:sp>
        <p:nvSpPr>
          <p:cNvPr id="2" name="Text Placeholder 1"/>
          <p:cNvSpPr>
            <a:spLocks noGrp="1"/>
          </p:cNvSpPr>
          <p:nvPr>
            <p:ph type="body" idx="2"/>
          </p:nvPr>
        </p:nvSpPr>
        <p:spPr>
          <a:xfrm>
            <a:off x="457200" y="4343400"/>
            <a:ext cx="8229600" cy="1304925"/>
          </a:xfrm>
        </p:spPr>
        <p:txBody>
          <a:bodyPr/>
          <a:lstStyle/>
          <a:p>
            <a:pPr marL="256032" indent="-256032">
              <a:buSzPct val="100000"/>
            </a:pPr>
            <a:r>
              <a:rPr lang="en-US" sz="2400" dirty="0">
                <a:latin typeface="+mn-lt"/>
              </a:rPr>
              <a:t>The highest correlation is between the Intel Core i7 and a 750-G</a:t>
            </a:r>
            <a:r>
              <a:rPr lang="en-US" sz="100" dirty="0">
                <a:latin typeface="+mn-lt"/>
              </a:rPr>
              <a:t>  </a:t>
            </a:r>
            <a:r>
              <a:rPr lang="en-US" sz="2400" dirty="0">
                <a:latin typeface="+mn-lt"/>
              </a:rPr>
              <a:t>B hard drive. 8 of the 67 records have both of these components.</a:t>
            </a:r>
          </a:p>
        </p:txBody>
      </p:sp>
    </p:spTree>
    <p:extLst>
      <p:ext uri="{BB962C8B-B14F-4D97-AF65-F5344CB8AC3E}">
        <p14:creationId xmlns:p14="http://schemas.microsoft.com/office/powerpoint/2010/main" val="6363722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Example 10.10:  Using Correlations to Explore Associations </a:t>
            </a:r>
            <a:r>
              <a:rPr lang="en-US" sz="2000" b="0" dirty="0">
                <a:latin typeface="+mj-lt"/>
              </a:rPr>
              <a:t>(2 of 2)</a:t>
            </a:r>
          </a:p>
        </p:txBody>
      </p:sp>
      <p:sp>
        <p:nvSpPr>
          <p:cNvPr id="3" name="Text Placeholder 2"/>
          <p:cNvSpPr>
            <a:spLocks noGrp="1"/>
          </p:cNvSpPr>
          <p:nvPr>
            <p:ph type="body" idx="1"/>
          </p:nvPr>
        </p:nvSpPr>
        <p:spPr>
          <a:xfrm>
            <a:off x="457200" y="1600199"/>
            <a:ext cx="8229600" cy="1822391"/>
          </a:xfrm>
        </p:spPr>
        <p:txBody>
          <a:bodyPr/>
          <a:lstStyle/>
          <a:p>
            <a:pPr marL="256032" indent="-256032">
              <a:buSzPct val="100000"/>
            </a:pPr>
            <a:r>
              <a:rPr lang="en-US" sz="2400" dirty="0">
                <a:latin typeface="+mn-lt"/>
              </a:rPr>
              <a:t>A simple association rule is If an Intel Core i7 is chosen (the antecedent), then a 750-G</a:t>
            </a:r>
            <a:r>
              <a:rPr lang="en-US" sz="100" dirty="0">
                <a:latin typeface="+mn-lt"/>
              </a:rPr>
              <a:t> </a:t>
            </a:r>
            <a:r>
              <a:rPr lang="en-US" sz="2400" dirty="0">
                <a:latin typeface="+mn-lt"/>
              </a:rPr>
              <a:t>B hard drive is purchased (the consequent). </a:t>
            </a:r>
          </a:p>
          <a:p>
            <a:pPr marL="740664" lvl="1" indent="-283464">
              <a:buSzPct val="100000"/>
            </a:pPr>
            <a:r>
              <a:rPr lang="en-US" sz="2400" dirty="0">
                <a:latin typeface="+mn-lt"/>
              </a:rPr>
              <a:t>The support for this rule is 8, and the confidence is</a:t>
            </a:r>
          </a:p>
        </p:txBody>
      </p:sp>
      <p:graphicFrame>
        <p:nvGraphicFramePr>
          <p:cNvPr id="6" name="Object 5" descr="left parenthesis start fraction 8 over 67  end fraction right parenthesis over left parenthesis start fraction 12 over 67 end fraction right parenthesis = start fraction 8 over 12 end fraction  = 67 %"/>
          <p:cNvGraphicFramePr>
            <a:graphicFrameLocks noChangeAspect="1"/>
          </p:cNvGraphicFramePr>
          <p:nvPr>
            <p:extLst>
              <p:ext uri="{D42A27DB-BD31-4B8C-83A1-F6EECF244321}">
                <p14:modId xmlns:p14="http://schemas.microsoft.com/office/powerpoint/2010/main" val="2793029574"/>
              </p:ext>
            </p:extLst>
          </p:nvPr>
        </p:nvGraphicFramePr>
        <p:xfrm>
          <a:off x="1753428" y="3597585"/>
          <a:ext cx="3848100" cy="342900"/>
        </p:xfrm>
        <a:graphic>
          <a:graphicData uri="http://schemas.openxmlformats.org/presentationml/2006/ole">
            <mc:AlternateContent xmlns:mc="http://schemas.openxmlformats.org/markup-compatibility/2006">
              <mc:Choice xmlns:v="urn:schemas-microsoft-com:vml" Requires="v">
                <p:oleObj spid="_x0000_s13422" name="Equation" r:id="rId3" imgW="3848040" imgH="342720" progId="Equation.DSMT4">
                  <p:embed/>
                </p:oleObj>
              </mc:Choice>
              <mc:Fallback>
                <p:oleObj name="Equation" r:id="rId3" imgW="3848040" imgH="342720" progId="Equation.DSMT4">
                  <p:embed/>
                  <p:pic>
                    <p:nvPicPr>
                      <p:cNvPr id="0" name=""/>
                      <p:cNvPicPr/>
                      <p:nvPr/>
                    </p:nvPicPr>
                    <p:blipFill>
                      <a:blip r:embed="rId4"/>
                      <a:stretch>
                        <a:fillRect/>
                      </a:stretch>
                    </p:blipFill>
                    <p:spPr>
                      <a:xfrm>
                        <a:off x="1753428" y="3597585"/>
                        <a:ext cx="3848100" cy="342900"/>
                      </a:xfrm>
                      <a:prstGeom prst="rect">
                        <a:avLst/>
                      </a:prstGeom>
                    </p:spPr>
                  </p:pic>
                </p:oleObj>
              </mc:Fallback>
            </mc:AlternateContent>
          </a:graphicData>
        </a:graphic>
      </p:graphicFrame>
      <p:sp>
        <p:nvSpPr>
          <p:cNvPr id="4" name="Text Placeholder 3"/>
          <p:cNvSpPr>
            <a:spLocks noGrp="1"/>
          </p:cNvSpPr>
          <p:nvPr>
            <p:ph type="body" idx="2"/>
          </p:nvPr>
        </p:nvSpPr>
        <p:spPr>
          <a:xfrm>
            <a:off x="457200" y="4043737"/>
            <a:ext cx="8229600" cy="562281"/>
          </a:xfrm>
        </p:spPr>
        <p:txBody>
          <a:bodyPr/>
          <a:lstStyle/>
          <a:p>
            <a:pPr marL="800100" indent="-342900">
              <a:spcBef>
                <a:spcPts val="600"/>
              </a:spcBef>
              <a:buSzPct val="100000"/>
              <a:buFont typeface="Arial" panose="020B0604020202020204" pitchFamily="34" charset="0"/>
              <a:buChar char="–"/>
            </a:pPr>
            <a:r>
              <a:rPr lang="en-US" sz="2400" dirty="0">
                <a:solidFill>
                  <a:srgbClr val="000000"/>
                </a:solidFill>
                <a:latin typeface="+mn-lt"/>
              </a:rPr>
              <a:t>The expected confidence is 17/67; thus, the lift is</a:t>
            </a:r>
            <a:endParaRPr lang="en-US" dirty="0">
              <a:latin typeface="+mn-lt"/>
            </a:endParaRPr>
          </a:p>
        </p:txBody>
      </p:sp>
      <p:graphicFrame>
        <p:nvGraphicFramePr>
          <p:cNvPr id="7" name="Object 6" descr="left parenthesis start fraction 8 over 12 end fraction right parenthesis over left parenthesis start fraction 17 over 67 end fraction right parenthesis = 2.63"/>
          <p:cNvGraphicFramePr>
            <a:graphicFrameLocks noChangeAspect="1"/>
          </p:cNvGraphicFramePr>
          <p:nvPr>
            <p:extLst>
              <p:ext uri="{D42A27DB-BD31-4B8C-83A1-F6EECF244321}">
                <p14:modId xmlns:p14="http://schemas.microsoft.com/office/powerpoint/2010/main" val="2805127472"/>
              </p:ext>
            </p:extLst>
          </p:nvPr>
        </p:nvGraphicFramePr>
        <p:xfrm>
          <a:off x="1677712" y="4722827"/>
          <a:ext cx="3162300" cy="342900"/>
        </p:xfrm>
        <a:graphic>
          <a:graphicData uri="http://schemas.openxmlformats.org/presentationml/2006/ole">
            <mc:AlternateContent xmlns:mc="http://schemas.openxmlformats.org/markup-compatibility/2006">
              <mc:Choice xmlns:v="urn:schemas-microsoft-com:vml" Requires="v">
                <p:oleObj spid="_x0000_s13423" name="Equation" r:id="rId5" imgW="3162240" imgH="342720" progId="Equation.DSMT4">
                  <p:embed/>
                </p:oleObj>
              </mc:Choice>
              <mc:Fallback>
                <p:oleObj name="Equation" r:id="rId5" imgW="3162240" imgH="342720" progId="Equation.DSMT4">
                  <p:embed/>
                  <p:pic>
                    <p:nvPicPr>
                      <p:cNvPr id="0" name=""/>
                      <p:cNvPicPr/>
                      <p:nvPr/>
                    </p:nvPicPr>
                    <p:blipFill>
                      <a:blip r:embed="rId6"/>
                      <a:stretch>
                        <a:fillRect/>
                      </a:stretch>
                    </p:blipFill>
                    <p:spPr>
                      <a:xfrm>
                        <a:off x="1677712" y="4722827"/>
                        <a:ext cx="3162300" cy="342900"/>
                      </a:xfrm>
                      <a:prstGeom prst="rect">
                        <a:avLst/>
                      </a:prstGeom>
                    </p:spPr>
                  </p:pic>
                </p:oleObj>
              </mc:Fallback>
            </mc:AlternateContent>
          </a:graphicData>
        </a:graphic>
      </p:graphicFrame>
      <p:sp>
        <p:nvSpPr>
          <p:cNvPr id="5" name="Text Placeholder 4"/>
          <p:cNvSpPr>
            <a:spLocks noGrp="1"/>
          </p:cNvSpPr>
          <p:nvPr>
            <p:ph type="body" idx="3"/>
          </p:nvPr>
        </p:nvSpPr>
        <p:spPr>
          <a:xfrm>
            <a:off x="457200" y="5247042"/>
            <a:ext cx="8229600" cy="626983"/>
          </a:xfrm>
        </p:spPr>
        <p:txBody>
          <a:bodyPr/>
          <a:lstStyle/>
          <a:p>
            <a:pPr marL="256032" lvl="0" indent="-256032">
              <a:buSzPct val="100000"/>
            </a:pPr>
            <a:r>
              <a:rPr lang="en-US" sz="2400" dirty="0">
                <a:solidFill>
                  <a:srgbClr val="000000"/>
                </a:solidFill>
                <a:latin typeface="+mn-lt"/>
              </a:rPr>
              <a:t>Other correlations lead to other rules.</a:t>
            </a:r>
          </a:p>
        </p:txBody>
      </p:sp>
    </p:spTree>
    <p:extLst>
      <p:ext uri="{BB962C8B-B14F-4D97-AF65-F5344CB8AC3E}">
        <p14:creationId xmlns:p14="http://schemas.microsoft.com/office/powerpoint/2010/main" val="32630277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Cause-and-Effect Modeling</a:t>
            </a:r>
            <a:endParaRPr sz="3600" b="1" i="0" u="none" strike="noStrike" cap="none" dirty="0">
              <a:solidFill>
                <a:srgbClr val="007FA3"/>
              </a:solidFill>
              <a:latin typeface="+mj-lt"/>
              <a:ea typeface="Arial"/>
              <a:cs typeface="Arial"/>
              <a:sym typeface="Arial"/>
            </a:endParaRPr>
          </a:p>
        </p:txBody>
      </p:sp>
      <p:sp>
        <p:nvSpPr>
          <p:cNvPr id="714" name="Text placeholder 2"/>
          <p:cNvSpPr txBox="1">
            <a:spLocks noGrp="1"/>
          </p:cNvSpPr>
          <p:nvPr>
            <p:ph type="body" idx="1"/>
          </p:nvPr>
        </p:nvSpPr>
        <p:spPr>
          <a:xfrm>
            <a:off x="457200" y="1600201"/>
            <a:ext cx="8229600" cy="3505199"/>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ct val="100000"/>
              <a:buFont typeface="Arial"/>
              <a:buChar char="•"/>
            </a:pPr>
            <a:r>
              <a:rPr lang="en-US" sz="2400" b="0" i="0" u="none" strike="noStrike" cap="none" dirty="0">
                <a:solidFill>
                  <a:srgbClr val="000000"/>
                </a:solidFill>
                <a:latin typeface="+mn-lt"/>
                <a:sym typeface="Arial"/>
              </a:rPr>
              <a:t>Correlation analysis can help us develop cause-and-effect models that relate lagging and leading measures.</a:t>
            </a:r>
            <a:endParaRPr sz="2400" dirty="0">
              <a:latin typeface="+mn-lt"/>
            </a:endParaRPr>
          </a:p>
          <a:p>
            <a:pPr marL="741553" marR="0" lvl="1" indent="-284353" algn="l" rtl="0">
              <a:spcBef>
                <a:spcPts val="600"/>
              </a:spcBef>
              <a:spcAft>
                <a:spcPts val="0"/>
              </a:spcAft>
              <a:buClr>
                <a:srgbClr val="007FA3"/>
              </a:buClr>
              <a:buSzPct val="100000"/>
              <a:buFont typeface="Arial"/>
              <a:buChar char="–"/>
            </a:pPr>
            <a:r>
              <a:rPr lang="en-US" sz="2400" b="1" i="0" u="none" strike="noStrike" cap="none" dirty="0">
                <a:solidFill>
                  <a:srgbClr val="000000"/>
                </a:solidFill>
                <a:latin typeface="+mn-lt"/>
                <a:sym typeface="Arial"/>
              </a:rPr>
              <a:t>Lagging measures </a:t>
            </a:r>
            <a:r>
              <a:rPr lang="en-US" sz="2400" b="0" i="0" u="none" strike="noStrike" cap="none" dirty="0">
                <a:solidFill>
                  <a:srgbClr val="000000"/>
                </a:solidFill>
                <a:latin typeface="+mn-lt"/>
                <a:sym typeface="Arial"/>
              </a:rPr>
              <a:t>tell us what has happened and are often external business results such as profit, market share, or customer satisfaction.</a:t>
            </a:r>
            <a:endParaRPr sz="2400" dirty="0">
              <a:latin typeface="+mn-lt"/>
            </a:endParaRPr>
          </a:p>
          <a:p>
            <a:pPr marL="741553" marR="0" lvl="1" indent="-284353" algn="l" rtl="0">
              <a:spcBef>
                <a:spcPts val="600"/>
              </a:spcBef>
              <a:spcAft>
                <a:spcPts val="0"/>
              </a:spcAft>
              <a:buClr>
                <a:srgbClr val="007FA3"/>
              </a:buClr>
              <a:buSzPct val="100000"/>
              <a:buFont typeface="Arial"/>
              <a:buChar char="–"/>
            </a:pPr>
            <a:r>
              <a:rPr lang="en-US" sz="2400" b="1" i="0" u="none" strike="noStrike" cap="none" dirty="0">
                <a:solidFill>
                  <a:srgbClr val="000000"/>
                </a:solidFill>
                <a:latin typeface="+mn-lt"/>
                <a:sym typeface="Arial"/>
              </a:rPr>
              <a:t>Leading measures </a:t>
            </a:r>
            <a:r>
              <a:rPr lang="en-US" sz="2400" b="0" i="0" u="none" strike="noStrike" cap="none" dirty="0">
                <a:solidFill>
                  <a:srgbClr val="000000"/>
                </a:solidFill>
                <a:latin typeface="+mn-lt"/>
                <a:sym typeface="Arial"/>
              </a:rPr>
              <a:t>predict what will happen and are usually internal metrics such as employee satisfaction, productivity, and turnover.</a:t>
            </a:r>
            <a:endParaRPr sz="2400" b="0" i="0" u="none" strike="noStrike" cap="none" dirty="0">
              <a:solidFill>
                <a:schemeClr val="dk1"/>
              </a:solidFill>
              <a:latin typeface="+mn-lt"/>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10.11: Using Correlation for Cause-and-Effect Modeling </a:t>
            </a:r>
            <a:r>
              <a:rPr lang="en-US" sz="2000" b="0" i="0" u="none" strike="noStrike" cap="none" dirty="0">
                <a:solidFill>
                  <a:srgbClr val="007FA3"/>
                </a:solidFill>
                <a:latin typeface="+mj-lt"/>
                <a:ea typeface="Arial"/>
                <a:cs typeface="Arial"/>
                <a:sym typeface="Arial"/>
              </a:rPr>
              <a:t>(1 of 2)</a:t>
            </a:r>
            <a:endParaRPr sz="2000" b="0" i="0" u="none" strike="noStrike" cap="none" dirty="0">
              <a:solidFill>
                <a:srgbClr val="007FA3"/>
              </a:solidFill>
              <a:latin typeface="+mj-lt"/>
              <a:ea typeface="Arial"/>
              <a:cs typeface="Arial"/>
              <a:sym typeface="Arial"/>
            </a:endParaRPr>
          </a:p>
        </p:txBody>
      </p:sp>
      <p:sp>
        <p:nvSpPr>
          <p:cNvPr id="720" name="Text placeholder 2"/>
          <p:cNvSpPr txBox="1">
            <a:spLocks noGrp="1"/>
          </p:cNvSpPr>
          <p:nvPr>
            <p:ph type="body" idx="1"/>
          </p:nvPr>
        </p:nvSpPr>
        <p:spPr>
          <a:xfrm>
            <a:off x="457200" y="1600200"/>
            <a:ext cx="8229600" cy="1003418"/>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ct val="100000"/>
              <a:buFont typeface="Arial"/>
              <a:buChar char="•"/>
            </a:pPr>
            <a:r>
              <a:rPr lang="en-US" sz="2400" b="0" u="none" strike="noStrike" cap="none" dirty="0">
                <a:solidFill>
                  <a:srgbClr val="000000"/>
                </a:solidFill>
                <a:latin typeface="+mn-lt"/>
                <a:ea typeface="Arial"/>
                <a:cs typeface="Arial"/>
                <a:sym typeface="Arial"/>
              </a:rPr>
              <a:t>Ten Year Survey data</a:t>
            </a:r>
            <a:endParaRPr sz="2400" b="0" u="none" strike="noStrike" cap="none" dirty="0">
              <a:solidFill>
                <a:srgbClr val="000000"/>
              </a:solidFill>
              <a:latin typeface="+mn-lt"/>
              <a:ea typeface="Arial"/>
              <a:cs typeface="Arial"/>
              <a:sym typeface="Arial"/>
            </a:endParaRPr>
          </a:p>
          <a:p>
            <a:pPr marL="741553" marR="0" lvl="1" indent="-284353" algn="l" rtl="0">
              <a:spcBef>
                <a:spcPts val="600"/>
              </a:spcBef>
              <a:spcAft>
                <a:spcPts val="0"/>
              </a:spcAft>
              <a:buClr>
                <a:srgbClr val="007FA3"/>
              </a:buClr>
              <a:buSzPct val="100000"/>
              <a:buFont typeface="Arial"/>
              <a:buChar char="–"/>
            </a:pPr>
            <a:r>
              <a:rPr lang="en-US" sz="2400" b="0" i="0" u="none" strike="noStrike" cap="none" dirty="0">
                <a:solidFill>
                  <a:srgbClr val="000000"/>
                </a:solidFill>
                <a:latin typeface="+mn-lt"/>
                <a:ea typeface="Arial"/>
                <a:cs typeface="Arial"/>
                <a:sym typeface="Arial"/>
              </a:rPr>
              <a:t>Satisfaction was measured on a 1-5 scale.</a:t>
            </a:r>
            <a:endParaRPr sz="2400" b="0" i="0" u="none" strike="noStrike" cap="none" dirty="0">
              <a:solidFill>
                <a:srgbClr val="000000"/>
              </a:solidFill>
              <a:latin typeface="+mn-lt"/>
              <a:ea typeface="Arial"/>
              <a:cs typeface="Arial"/>
              <a:sym typeface="Arial"/>
            </a:endParaRPr>
          </a:p>
        </p:txBody>
      </p:sp>
      <p:pic>
        <p:nvPicPr>
          <p:cNvPr id="2" name="Picture 1" descr="A table has 8 rows and 5 columns. The columns have the following headings from left to right. Survey sample, Customer satisfaction, Employee satisfaction, Job satisfaction, Satisfaction with supervisor, Training and skill improvement. The row entries are as follows. Row 1. 1, 2.97, 3.51, 3.92, 3.08, 3.48. Row 2. 2, 3.71, 3.58, 4.13, 3.08, 2.57. Row 3. 3, 3.29, 3.43, 3.82, 4.42, 3.08. Row 4. 4, 2.05, 3.81, 4.12, 4.31, 3.17. Row 5. 5, 4.58, 4.17, 4.25, 4.14, 4.15. Row 6. 6, 4.28, 4.13, 4.13, 4.57, 3.81. Row 7. 7, 2.17, 2.42, 4.19, 2.53, 2.72. Row 8. 8, 3.01, 2.95, 3.95, 3.25, 2.58."/>
          <p:cNvPicPr>
            <a:picLocks noChangeAspect="1"/>
          </p:cNvPicPr>
          <p:nvPr/>
        </p:nvPicPr>
        <p:blipFill>
          <a:blip r:embed="rId3"/>
          <a:stretch>
            <a:fillRect/>
          </a:stretch>
        </p:blipFill>
        <p:spPr>
          <a:xfrm>
            <a:off x="1254179" y="2751328"/>
            <a:ext cx="6635643" cy="1355344"/>
          </a:xfrm>
          <a:prstGeom prst="rect">
            <a:avLst/>
          </a:prstGeom>
        </p:spPr>
      </p:pic>
      <p:sp>
        <p:nvSpPr>
          <p:cNvPr id="722" name="Text placeholder 3"/>
          <p:cNvSpPr txBox="1">
            <a:spLocks noGrp="1"/>
          </p:cNvSpPr>
          <p:nvPr>
            <p:ph type="body" idx="2"/>
          </p:nvPr>
        </p:nvSpPr>
        <p:spPr>
          <a:xfrm>
            <a:off x="457200" y="4465322"/>
            <a:ext cx="3048000" cy="524734"/>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Correlation matrix</a:t>
            </a:r>
            <a:endParaRPr sz="2400" dirty="0">
              <a:latin typeface="+mn-lt"/>
            </a:endParaRPr>
          </a:p>
        </p:txBody>
      </p:sp>
      <p:pic>
        <p:nvPicPr>
          <p:cNvPr id="3" name="Picture 2" descr="A table has 5 rows and 5 columns. The columns have the following headings from left to right. Blank, Customer satisfaction, Employee satisfaction, Job satisfaction, Satisfaction with supervisor, Training and skill improvement. The row entries are as follows. Row 1. Customer satisfaction, 1, Blank, Blank, Blank, Blank. Row 2. Employee satisfaction, 0.493345395, 1, Blank, Blank, Blank. Row 3. Job satisfaction, 0.151693544, 0.840444148, 1, Blank, Blank. Row 4. Satisfaction with supervisor, 0.495977225, 0.881324581, 0.606796166, 1, Blank. Row 5. Training and skill improvement, 0.52307756, 0.828657884, 0.710624973, 0.769700425, 1."/>
          <p:cNvPicPr>
            <a:picLocks noChangeAspect="1"/>
          </p:cNvPicPr>
          <p:nvPr/>
        </p:nvPicPr>
        <p:blipFill>
          <a:blip r:embed="rId4"/>
          <a:stretch>
            <a:fillRect/>
          </a:stretch>
        </p:blipFill>
        <p:spPr>
          <a:xfrm>
            <a:off x="842390" y="5114537"/>
            <a:ext cx="7703795" cy="9532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Cluster Analysis</a:t>
            </a:r>
            <a:endParaRPr sz="3600" b="1" i="0" u="none" strike="noStrike" cap="none" dirty="0">
              <a:solidFill>
                <a:srgbClr val="007FA3"/>
              </a:solidFill>
              <a:latin typeface="+mj-lt"/>
              <a:ea typeface="Arial"/>
              <a:cs typeface="Arial"/>
              <a:sym typeface="Arial"/>
            </a:endParaRPr>
          </a:p>
        </p:txBody>
      </p:sp>
      <p:sp>
        <p:nvSpPr>
          <p:cNvPr id="302" name="Text placeholder 2"/>
          <p:cNvSpPr txBox="1">
            <a:spLocks noGrp="1"/>
          </p:cNvSpPr>
          <p:nvPr>
            <p:ph type="body" idx="1"/>
          </p:nvPr>
        </p:nvSpPr>
        <p:spPr>
          <a:xfrm>
            <a:off x="457200" y="1600201"/>
            <a:ext cx="8229600" cy="3657599"/>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ct val="100000"/>
              <a:buFont typeface="Arial"/>
              <a:buChar char="•"/>
            </a:pPr>
            <a:r>
              <a:rPr lang="en-US" sz="2400" b="1" i="0" u="none" strike="noStrike" cap="none" dirty="0">
                <a:solidFill>
                  <a:srgbClr val="000000"/>
                </a:solidFill>
                <a:latin typeface="+mn-lt"/>
                <a:sym typeface="Arial"/>
              </a:rPr>
              <a:t>Cluster analysis</a:t>
            </a:r>
            <a:r>
              <a:rPr lang="en-US" sz="2400" b="0" i="0" u="none" strike="noStrike" cap="none" dirty="0">
                <a:solidFill>
                  <a:srgbClr val="000000"/>
                </a:solidFill>
                <a:latin typeface="+mn-lt"/>
                <a:sym typeface="Arial"/>
              </a:rPr>
              <a:t>, also called </a:t>
            </a:r>
            <a:r>
              <a:rPr lang="en-US" sz="2400" b="0" u="none" strike="noStrike" cap="none" dirty="0">
                <a:solidFill>
                  <a:srgbClr val="000000"/>
                </a:solidFill>
                <a:latin typeface="+mn-lt"/>
                <a:sym typeface="Arial"/>
              </a:rPr>
              <a:t>data segmentation</a:t>
            </a:r>
            <a:r>
              <a:rPr lang="en-US" sz="2400" b="0" i="0" u="none" strike="noStrike" cap="none" dirty="0">
                <a:solidFill>
                  <a:srgbClr val="000000"/>
                </a:solidFill>
                <a:latin typeface="+mn-lt"/>
                <a:sym typeface="Arial"/>
              </a:rPr>
              <a:t>, is a collection of techniques that seek to group or segment a collection of objects (observations or records) into subsets or clusters, such that those within each cluster are more closely related to one another than objects assigned to different clusters.</a:t>
            </a:r>
            <a:endParaRPr sz="2400" dirty="0">
              <a:latin typeface="+mn-lt"/>
            </a:endParaRPr>
          </a:p>
          <a:p>
            <a:pPr marL="741553" marR="0" lvl="1" indent="-284353" algn="l" rtl="0">
              <a:spcBef>
                <a:spcPts val="600"/>
              </a:spcBef>
              <a:spcAft>
                <a:spcPts val="0"/>
              </a:spcAft>
              <a:buClr>
                <a:srgbClr val="007FA3"/>
              </a:buClr>
              <a:buSzPct val="100000"/>
              <a:buFont typeface="Arial"/>
              <a:buChar char="–"/>
            </a:pPr>
            <a:r>
              <a:rPr lang="en-US" sz="2400" b="0" i="0" u="none" strike="noStrike" cap="none" dirty="0">
                <a:solidFill>
                  <a:srgbClr val="000000"/>
                </a:solidFill>
                <a:latin typeface="+mn-lt"/>
                <a:sym typeface="Arial"/>
              </a:rPr>
              <a:t>The objects within clusters should exhibit a high amount of similarity, whereas those in different clusters will be dissimilar.</a:t>
            </a:r>
            <a:endParaRPr sz="2400" b="0" i="0" u="none" strike="noStrike" cap="none" dirty="0">
              <a:solidFill>
                <a:schemeClr val="dk1"/>
              </a:solidFill>
              <a:latin typeface="+mn-lt"/>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lvl="0"/>
            <a:r>
              <a:rPr lang="en-US" dirty="0">
                <a:latin typeface="+mj-lt"/>
              </a:rPr>
              <a:t>Example 10.11: Using Correlation for Cause-and-Effect Modeling </a:t>
            </a:r>
            <a:r>
              <a:rPr lang="en-US" sz="2000" b="0" dirty="0">
                <a:latin typeface="+mj-lt"/>
              </a:rPr>
              <a:t>(2 of 2)</a:t>
            </a:r>
            <a:endParaRPr sz="3600" b="1" i="0" u="none" strike="noStrike" cap="none" dirty="0">
              <a:solidFill>
                <a:srgbClr val="007FA3"/>
              </a:solidFill>
              <a:latin typeface="+mj-lt"/>
              <a:sym typeface="Arial"/>
            </a:endParaRPr>
          </a:p>
        </p:txBody>
      </p:sp>
      <p:sp>
        <p:nvSpPr>
          <p:cNvPr id="729" name="Text placeholder 2"/>
          <p:cNvSpPr txBox="1">
            <a:spLocks noGrp="1"/>
          </p:cNvSpPr>
          <p:nvPr>
            <p:ph type="body" idx="1"/>
          </p:nvPr>
        </p:nvSpPr>
        <p:spPr>
          <a:xfrm>
            <a:off x="457200" y="1600200"/>
            <a:ext cx="2781300" cy="685799"/>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2DA2BF"/>
              </a:buClr>
              <a:buSzPct val="100000"/>
              <a:buFont typeface="Arial"/>
              <a:buChar char="•"/>
            </a:pPr>
            <a:r>
              <a:rPr lang="en-US" sz="2400" b="0" i="0" u="none" strike="noStrike" cap="none" dirty="0">
                <a:solidFill>
                  <a:srgbClr val="000000"/>
                </a:solidFill>
                <a:latin typeface="+mn-lt"/>
                <a:sym typeface="Arial"/>
              </a:rPr>
              <a:t>Logical model</a:t>
            </a:r>
            <a:endParaRPr sz="2400" dirty="0">
              <a:latin typeface="+mn-lt"/>
            </a:endParaRPr>
          </a:p>
        </p:txBody>
      </p:sp>
      <p:pic>
        <p:nvPicPr>
          <p:cNvPr id="2" name="Picture 1" descr="A flow chart depicts the cause and effect model. The data from the flow chart are summarized as follows. Satisfaction with supervisor leads to job satisfaction and employee satisfaction. Job satisfaction leads to training and skill Improvement and employee satisfaction. Training and skill improvement leads to employee satisfaction. Employee satisfaction leads to customer satisfaction."/>
          <p:cNvPicPr>
            <a:picLocks noChangeAspect="1"/>
          </p:cNvPicPr>
          <p:nvPr/>
        </p:nvPicPr>
        <p:blipFill>
          <a:blip r:embed="rId3"/>
          <a:stretch>
            <a:fillRect/>
          </a:stretch>
        </p:blipFill>
        <p:spPr>
          <a:xfrm>
            <a:off x="2367677" y="2746407"/>
            <a:ext cx="4408646" cy="283664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Clustering Methods</a:t>
            </a:r>
          </a:p>
        </p:txBody>
      </p:sp>
      <p:sp>
        <p:nvSpPr>
          <p:cNvPr id="3" name="Text Placeholder 2"/>
          <p:cNvSpPr>
            <a:spLocks noGrp="1"/>
          </p:cNvSpPr>
          <p:nvPr>
            <p:ph type="body" idx="1"/>
          </p:nvPr>
        </p:nvSpPr>
        <p:spPr>
          <a:xfrm>
            <a:off x="457201" y="1600200"/>
            <a:ext cx="4114800" cy="4525963"/>
          </a:xfrm>
        </p:spPr>
        <p:txBody>
          <a:bodyPr/>
          <a:lstStyle/>
          <a:p>
            <a:pPr marL="256032" indent="-256032">
              <a:buSzPct val="100000"/>
            </a:pPr>
            <a:r>
              <a:rPr lang="en-US" sz="2400" b="1" dirty="0">
                <a:latin typeface="+mn-lt"/>
              </a:rPr>
              <a:t>Hierarchical clustering</a:t>
            </a:r>
          </a:p>
          <a:p>
            <a:pPr marL="740664" lvl="1" indent="-283464">
              <a:buSzPct val="100000"/>
            </a:pPr>
            <a:r>
              <a:rPr lang="en-US" sz="2400" b="1" dirty="0">
                <a:latin typeface="+mn-lt"/>
              </a:rPr>
              <a:t>Agglomerative clustering </a:t>
            </a:r>
            <a:r>
              <a:rPr lang="en-US" sz="2400" dirty="0">
                <a:latin typeface="+mn-lt"/>
              </a:rPr>
              <a:t>methods, which proceed by series of fusions of the n objects into groups.  </a:t>
            </a:r>
          </a:p>
          <a:p>
            <a:pPr marL="740664" lvl="1" indent="-283464">
              <a:buSzPct val="100000"/>
            </a:pPr>
            <a:r>
              <a:rPr lang="en-US" sz="2400" b="1" dirty="0">
                <a:latin typeface="+mn-lt"/>
              </a:rPr>
              <a:t>Divisive clustering </a:t>
            </a:r>
            <a:r>
              <a:rPr lang="en-US" sz="2400" dirty="0">
                <a:latin typeface="+mn-lt"/>
              </a:rPr>
              <a:t>methods, which separate </a:t>
            </a:r>
            <a:r>
              <a:rPr lang="en-US" sz="2400" i="1" dirty="0">
                <a:latin typeface="+mn-lt"/>
              </a:rPr>
              <a:t>n</a:t>
            </a:r>
            <a:r>
              <a:rPr lang="en-US" sz="2400" dirty="0">
                <a:latin typeface="+mn-lt"/>
              </a:rPr>
              <a:t> objects successively into finer groupings.</a:t>
            </a:r>
          </a:p>
        </p:txBody>
      </p:sp>
      <p:pic>
        <p:nvPicPr>
          <p:cNvPr id="5" name="Picture 4" descr="A tree diagram represents the hierarchical clustering. The tree has 4 levels. From the top to the bottom, these are as follows. Level 1. A B C D E. Level 2. 2 branches from A B C D E. 1 leads to A B C. The other leads to D E. Level 3. 1 branch from A B C leads to A B. Level 4. 5 branches. 2 branches from A B lead to A and B. 1 branch from A B C leads to C. 2 branches from D E lead to D and E. Divisive method is represented by an arrow pointing from Level 1 to Level 4. Agglomerative method is represented as an arrow from Level 4 to Level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7349" y="2644595"/>
            <a:ext cx="3906982" cy="2183476"/>
          </a:xfrm>
          <a:prstGeom prst="rect">
            <a:avLst/>
          </a:prstGeom>
        </p:spPr>
      </p:pic>
    </p:spTree>
    <p:extLst>
      <p:ext uri="{BB962C8B-B14F-4D97-AF65-F5344CB8AC3E}">
        <p14:creationId xmlns:p14="http://schemas.microsoft.com/office/powerpoint/2010/main" val="1767803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Distance Measures</a:t>
            </a:r>
            <a:endParaRPr sz="3600" b="1" i="0" u="none" strike="noStrike" cap="none" dirty="0">
              <a:solidFill>
                <a:srgbClr val="007FA3"/>
              </a:solidFill>
              <a:latin typeface="+mj-lt"/>
              <a:ea typeface="Arial"/>
              <a:cs typeface="Arial"/>
              <a:sym typeface="Arial"/>
            </a:endParaRPr>
          </a:p>
        </p:txBody>
      </p:sp>
      <p:sp>
        <p:nvSpPr>
          <p:cNvPr id="320" name="Text placeholder 2"/>
          <p:cNvSpPr txBox="1">
            <a:spLocks noGrp="1"/>
          </p:cNvSpPr>
          <p:nvPr>
            <p:ph type="body" idx="1"/>
          </p:nvPr>
        </p:nvSpPr>
        <p:spPr>
          <a:xfrm>
            <a:off x="457200" y="1600200"/>
            <a:ext cx="8305800" cy="1529862"/>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ts val="2400"/>
              <a:buFont typeface="Arial"/>
              <a:buChar char="•"/>
            </a:pPr>
            <a:r>
              <a:rPr lang="en-US" sz="2400" b="1" i="0" u="none" strike="noStrike" cap="none" dirty="0">
                <a:solidFill>
                  <a:srgbClr val="000000"/>
                </a:solidFill>
                <a:latin typeface="+mn-lt"/>
                <a:sym typeface="Arial"/>
              </a:rPr>
              <a:t>Euclidean distance </a:t>
            </a:r>
            <a:r>
              <a:rPr lang="en-US" sz="2400" b="0" i="0" u="none" strike="noStrike" cap="none" dirty="0">
                <a:solidFill>
                  <a:srgbClr val="000000"/>
                </a:solidFill>
                <a:latin typeface="+mn-lt"/>
                <a:sym typeface="Arial"/>
              </a:rPr>
              <a:t>is the straight-line distance between two points.</a:t>
            </a:r>
            <a:endParaRPr sz="2400" dirty="0">
              <a:latin typeface="+mn-lt"/>
            </a:endParaRPr>
          </a:p>
          <a:p>
            <a:pPr marL="255650" marR="0" lvl="0" indent="-255650"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The Euclidean distance measure between two points</a:t>
            </a:r>
            <a:endParaRPr sz="2400" b="0" i="0" u="none" strike="noStrike" cap="none" dirty="0">
              <a:solidFill>
                <a:srgbClr val="000000"/>
              </a:solidFill>
              <a:latin typeface="+mn-lt"/>
              <a:sym typeface="Arial"/>
            </a:endParaRPr>
          </a:p>
        </p:txBody>
      </p:sp>
      <p:graphicFrame>
        <p:nvGraphicFramePr>
          <p:cNvPr id="2" name="Object 1" descr="Left parenthesis x sub 1, x sub 2, ellipsis, x sub n right parenthesis and left parenthesis y sub 1, y sub 2, ellipsis, y sub n right parenthesis is"/>
          <p:cNvGraphicFramePr>
            <a:graphicFrameLocks noChangeAspect="1"/>
          </p:cNvGraphicFramePr>
          <p:nvPr>
            <p:extLst>
              <p:ext uri="{D42A27DB-BD31-4B8C-83A1-F6EECF244321}">
                <p14:modId xmlns:p14="http://schemas.microsoft.com/office/powerpoint/2010/main" val="2686760310"/>
              </p:ext>
            </p:extLst>
          </p:nvPr>
        </p:nvGraphicFramePr>
        <p:xfrm>
          <a:off x="729054" y="3355491"/>
          <a:ext cx="2535555" cy="276606"/>
        </p:xfrm>
        <a:graphic>
          <a:graphicData uri="http://schemas.openxmlformats.org/presentationml/2006/ole">
            <mc:AlternateContent xmlns:mc="http://schemas.openxmlformats.org/markup-compatibility/2006">
              <mc:Choice xmlns:v="urn:schemas-microsoft-com:vml" Requires="v">
                <p:oleObj spid="_x0000_s1888" name="Equation" r:id="rId4" imgW="2095200" imgH="228600" progId="Equation.DSMT4">
                  <p:embed/>
                </p:oleObj>
              </mc:Choice>
              <mc:Fallback>
                <p:oleObj name="Equation" r:id="rId4" imgW="2095200" imgH="228600" progId="Equation.DSMT4">
                  <p:embed/>
                  <p:pic>
                    <p:nvPicPr>
                      <p:cNvPr id="0" name=""/>
                      <p:cNvPicPr/>
                      <p:nvPr/>
                    </p:nvPicPr>
                    <p:blipFill>
                      <a:blip r:embed="rId5"/>
                      <a:stretch>
                        <a:fillRect/>
                      </a:stretch>
                    </p:blipFill>
                    <p:spPr>
                      <a:xfrm>
                        <a:off x="729054" y="3355491"/>
                        <a:ext cx="2535555" cy="276606"/>
                      </a:xfrm>
                      <a:prstGeom prst="rect">
                        <a:avLst/>
                      </a:prstGeom>
                    </p:spPr>
                  </p:pic>
                </p:oleObj>
              </mc:Fallback>
            </mc:AlternateContent>
          </a:graphicData>
        </a:graphic>
      </p:graphicFrame>
      <p:graphicFrame>
        <p:nvGraphicFramePr>
          <p:cNvPr id="3" name="Object 2" descr="the square root of start expression left parenthesis x sub 1 minus y sub 1 right parenthesis squared + left parenthesis x sub 2 minus y sub 2 right parenthesis squared + ellipsis + left parenthesis x sub n minus y sub n right parenthesis squared, end expression.This equation is labeled, 10.1"/>
          <p:cNvGraphicFramePr>
            <a:graphicFrameLocks noChangeAspect="1"/>
          </p:cNvGraphicFramePr>
          <p:nvPr>
            <p:extLst>
              <p:ext uri="{D42A27DB-BD31-4B8C-83A1-F6EECF244321}">
                <p14:modId xmlns:p14="http://schemas.microsoft.com/office/powerpoint/2010/main" val="2124268388"/>
              </p:ext>
            </p:extLst>
          </p:nvPr>
        </p:nvGraphicFramePr>
        <p:xfrm>
          <a:off x="578877" y="3892255"/>
          <a:ext cx="5534711" cy="517473"/>
        </p:xfrm>
        <a:graphic>
          <a:graphicData uri="http://schemas.openxmlformats.org/presentationml/2006/ole">
            <mc:AlternateContent xmlns:mc="http://schemas.openxmlformats.org/markup-compatibility/2006">
              <mc:Choice xmlns:v="urn:schemas-microsoft-com:vml" Requires="v">
                <p:oleObj spid="_x0000_s1889" name="Equation" r:id="rId6" imgW="3124080" imgH="291960" progId="Equation.DSMT4">
                  <p:embed/>
                </p:oleObj>
              </mc:Choice>
              <mc:Fallback>
                <p:oleObj name="Equation" r:id="rId6" imgW="3124080" imgH="291960" progId="Equation.DSMT4">
                  <p:embed/>
                  <p:pic>
                    <p:nvPicPr>
                      <p:cNvPr id="0" name=""/>
                      <p:cNvPicPr/>
                      <p:nvPr/>
                    </p:nvPicPr>
                    <p:blipFill>
                      <a:blip r:embed="rId7"/>
                      <a:stretch>
                        <a:fillRect/>
                      </a:stretch>
                    </p:blipFill>
                    <p:spPr>
                      <a:xfrm>
                        <a:off x="578877" y="3892255"/>
                        <a:ext cx="5534711" cy="517473"/>
                      </a:xfrm>
                      <a:prstGeom prst="rect">
                        <a:avLst/>
                      </a:prstGeom>
                    </p:spPr>
                  </p:pic>
                </p:oleObj>
              </mc:Fallback>
            </mc:AlternateContent>
          </a:graphicData>
        </a:graphic>
      </p:graphicFrame>
      <p:pic>
        <p:nvPicPr>
          <p:cNvPr id="7" name="Picture 6" descr="A diagram illustrates the computation of the Euclidean distance between two points. The points are (x sub 1, y sub 1) and (x sub 2, y sub 2). A line rises from (x sub 1, y sub 1) to (x sub 2, y sub 2). This line is labeled, distance = the square root of start expression left parenthesis x sub 2 minus x sub 1 right parenthesis squared + left parenthesis y sub 2 minus y sub 1 right parenthesis squared end expression. The vertical distance between the points is labeled, y sub 2 minus y sub 1. Likewise, the horizontal distance is labeled, x sub 2 minus x sub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13630" y="4640010"/>
            <a:ext cx="2360997" cy="161259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Example 10.1: Applying the Euclidean Distance Measure</a:t>
            </a:r>
          </a:p>
        </p:txBody>
      </p:sp>
      <p:sp>
        <p:nvSpPr>
          <p:cNvPr id="3" name="Text Placeholder 2"/>
          <p:cNvSpPr>
            <a:spLocks noGrp="1"/>
          </p:cNvSpPr>
          <p:nvPr>
            <p:ph type="body" idx="1"/>
          </p:nvPr>
        </p:nvSpPr>
        <p:spPr>
          <a:xfrm>
            <a:off x="457200" y="1600200"/>
            <a:ext cx="8229600" cy="609600"/>
          </a:xfrm>
        </p:spPr>
        <p:txBody>
          <a:bodyPr/>
          <a:lstStyle/>
          <a:p>
            <a:pPr marL="256032" indent="-256032">
              <a:buSzPct val="100000"/>
            </a:pPr>
            <a:r>
              <a:rPr lang="en-US" sz="2400" dirty="0">
                <a:latin typeface="+mn-lt"/>
              </a:rPr>
              <a:t>Colleges and Universities</a:t>
            </a:r>
          </a:p>
        </p:txBody>
      </p:sp>
      <p:pic>
        <p:nvPicPr>
          <p:cNvPr id="9" name="Picture 8" descr="A table lists the acceptance rate and Median S A T scores of 7 schools. The table has 7 rows and 6 columns. The columns have the following headings from left to right. School, Type, Median S A T, Acceptance rate, Expenditures per student, Top 10% H S, Graduation %. The row entries are as follows. The row entries are as follows. Row 1. Amherst, liberal arts, 1315, 0.22, $26,636, 85, 93. Row 2. Barnard, liberal arts, 1220, 0.53, $17,653, 69, 80. Row 3. Bates, liberal arts, 1240, 0.36, $17,554, 58, 88. Row 4. Berkeley, university, 1176, 0.37, $23,665, 95, 68. Row 5. Bowdon, liberal arts, 1300, 0.24, $25,703, 78, 90. Row 6. Brown, university, 1281, 0.24, $24,201, 80, 90. Row 7. Bryn Mawr, liberal arts, 1255, 0.56, $18,847, 70, 84."/>
          <p:cNvPicPr>
            <a:picLocks noChangeAspect="1"/>
          </p:cNvPicPr>
          <p:nvPr/>
        </p:nvPicPr>
        <p:blipFill>
          <a:blip r:embed="rId3"/>
          <a:stretch>
            <a:fillRect/>
          </a:stretch>
        </p:blipFill>
        <p:spPr>
          <a:xfrm>
            <a:off x="1582660" y="2421345"/>
            <a:ext cx="5546879" cy="1337480"/>
          </a:xfrm>
          <a:prstGeom prst="rect">
            <a:avLst/>
          </a:prstGeom>
        </p:spPr>
      </p:pic>
      <p:sp>
        <p:nvSpPr>
          <p:cNvPr id="4" name="Text Placeholder 3"/>
          <p:cNvSpPr>
            <a:spLocks noGrp="1"/>
          </p:cNvSpPr>
          <p:nvPr>
            <p:ph type="body" idx="2"/>
          </p:nvPr>
        </p:nvSpPr>
        <p:spPr>
          <a:xfrm>
            <a:off x="342900" y="3824829"/>
            <a:ext cx="8229600" cy="645791"/>
          </a:xfrm>
        </p:spPr>
        <p:txBody>
          <a:bodyPr/>
          <a:lstStyle/>
          <a:p>
            <a:pPr marL="256032" indent="-256032">
              <a:buSzPct val="100000"/>
            </a:pPr>
            <a:r>
              <a:rPr lang="en-US" sz="2400" dirty="0">
                <a:latin typeface="+mn-lt"/>
              </a:rPr>
              <a:t>The distance between Amherst and Barnard is</a:t>
            </a:r>
          </a:p>
        </p:txBody>
      </p:sp>
      <p:graphicFrame>
        <p:nvGraphicFramePr>
          <p:cNvPr id="11" name="Object 10" descr="The square root of start expression left parenthesis 1315 minus 1220 right parenthesis squared + left parenthesis 22% minus 53% right parenthesis squared + left parenthesis 26,636 minus 17,653 right parenthesis squared + left parenthesis 85 minus 69 right parenthesis squared + left parenthesis 93 minus 80 right parenthesis squared end expression = 8,983.53."/>
          <p:cNvGraphicFramePr>
            <a:graphicFrameLocks noChangeAspect="1"/>
          </p:cNvGraphicFramePr>
          <p:nvPr>
            <p:extLst>
              <p:ext uri="{D42A27DB-BD31-4B8C-83A1-F6EECF244321}">
                <p14:modId xmlns:p14="http://schemas.microsoft.com/office/powerpoint/2010/main" val="193068147"/>
              </p:ext>
            </p:extLst>
          </p:nvPr>
        </p:nvGraphicFramePr>
        <p:xfrm>
          <a:off x="860414" y="4748011"/>
          <a:ext cx="6991370" cy="743763"/>
        </p:xfrm>
        <a:graphic>
          <a:graphicData uri="http://schemas.openxmlformats.org/presentationml/2006/ole">
            <mc:AlternateContent xmlns:mc="http://schemas.openxmlformats.org/markup-compatibility/2006">
              <mc:Choice xmlns:v="urn:schemas-microsoft-com:vml" Requires="v">
                <p:oleObj spid="_x0000_s9688" name="Equation" r:id="rId4" imgW="4775040" imgH="507960" progId="Equation.DSMT4">
                  <p:embed/>
                </p:oleObj>
              </mc:Choice>
              <mc:Fallback>
                <p:oleObj name="Equation" r:id="rId4" imgW="4775040" imgH="507960" progId="Equation.DSMT4">
                  <p:embed/>
                  <p:pic>
                    <p:nvPicPr>
                      <p:cNvPr id="0" name=""/>
                      <p:cNvPicPr/>
                      <p:nvPr/>
                    </p:nvPicPr>
                    <p:blipFill>
                      <a:blip r:embed="rId5"/>
                      <a:stretch>
                        <a:fillRect/>
                      </a:stretch>
                    </p:blipFill>
                    <p:spPr>
                      <a:xfrm>
                        <a:off x="860414" y="4748011"/>
                        <a:ext cx="6991370" cy="743763"/>
                      </a:xfrm>
                      <a:prstGeom prst="rect">
                        <a:avLst/>
                      </a:prstGeom>
                    </p:spPr>
                  </p:pic>
                </p:oleObj>
              </mc:Fallback>
            </mc:AlternateContent>
          </a:graphicData>
        </a:graphic>
      </p:graphicFrame>
      <p:graphicFrame>
        <p:nvGraphicFramePr>
          <p:cNvPr id="10" name="Object 9" descr="Excel formula = S Q R T left parenthesis S U M X M Y 2 left parenthesis C 4 colon G 4, C 5 colon G 5 right parenthesis right parenthesis."/>
          <p:cNvGraphicFramePr>
            <a:graphicFrameLocks noChangeAspect="1"/>
          </p:cNvGraphicFramePr>
          <p:nvPr>
            <p:extLst>
              <p:ext uri="{D42A27DB-BD31-4B8C-83A1-F6EECF244321}">
                <p14:modId xmlns:p14="http://schemas.microsoft.com/office/powerpoint/2010/main" val="981942688"/>
              </p:ext>
            </p:extLst>
          </p:nvPr>
        </p:nvGraphicFramePr>
        <p:xfrm>
          <a:off x="1386255" y="5769166"/>
          <a:ext cx="5939691" cy="359982"/>
        </p:xfrm>
        <a:graphic>
          <a:graphicData uri="http://schemas.openxmlformats.org/presentationml/2006/ole">
            <mc:AlternateContent xmlns:mc="http://schemas.openxmlformats.org/markup-compatibility/2006">
              <mc:Choice xmlns:v="urn:schemas-microsoft-com:vml" Requires="v">
                <p:oleObj spid="_x0000_s9689" name="Equation" r:id="rId6" imgW="3352680" imgH="203040" progId="Equation.DSMT4">
                  <p:embed/>
                </p:oleObj>
              </mc:Choice>
              <mc:Fallback>
                <p:oleObj name="Equation" r:id="rId6" imgW="3352680" imgH="203040" progId="Equation.DSMT4">
                  <p:embed/>
                  <p:pic>
                    <p:nvPicPr>
                      <p:cNvPr id="0" name=""/>
                      <p:cNvPicPr/>
                      <p:nvPr/>
                    </p:nvPicPr>
                    <p:blipFill>
                      <a:blip r:embed="rId7"/>
                      <a:stretch>
                        <a:fillRect/>
                      </a:stretch>
                    </p:blipFill>
                    <p:spPr>
                      <a:xfrm>
                        <a:off x="1386255" y="5769166"/>
                        <a:ext cx="5939691" cy="359982"/>
                      </a:xfrm>
                      <a:prstGeom prst="rect">
                        <a:avLst/>
                      </a:prstGeom>
                    </p:spPr>
                  </p:pic>
                </p:oleObj>
              </mc:Fallback>
            </mc:AlternateContent>
          </a:graphicData>
        </a:graphic>
      </p:graphicFrame>
    </p:spTree>
    <p:extLst>
      <p:ext uri="{BB962C8B-B14F-4D97-AF65-F5344CB8AC3E}">
        <p14:creationId xmlns:p14="http://schemas.microsoft.com/office/powerpoint/2010/main" val="828584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956" y="215372"/>
            <a:ext cx="8229600" cy="1097280"/>
          </a:xfrm>
        </p:spPr>
        <p:txBody>
          <a:bodyPr/>
          <a:lstStyle/>
          <a:p>
            <a:r>
              <a:rPr lang="en-US" dirty="0">
                <a:latin typeface="+mj-lt"/>
              </a:rPr>
              <a:t>Normalizing Distance Measures</a:t>
            </a:r>
          </a:p>
        </p:txBody>
      </p:sp>
      <p:sp>
        <p:nvSpPr>
          <p:cNvPr id="3" name="Text Placeholder 2"/>
          <p:cNvSpPr>
            <a:spLocks noGrp="1"/>
          </p:cNvSpPr>
          <p:nvPr>
            <p:ph type="body" idx="1"/>
          </p:nvPr>
        </p:nvSpPr>
        <p:spPr>
          <a:xfrm>
            <a:off x="496956" y="1443446"/>
            <a:ext cx="7765210" cy="1468719"/>
          </a:xfrm>
        </p:spPr>
        <p:txBody>
          <a:bodyPr/>
          <a:lstStyle/>
          <a:p>
            <a:pPr marL="256032" indent="-256032">
              <a:buSzPct val="100000"/>
            </a:pPr>
            <a:r>
              <a:rPr lang="en-US" sz="2400" dirty="0">
                <a:latin typeface="+mn-lt"/>
              </a:rPr>
              <a:t>Convert to z-scores</a:t>
            </a:r>
          </a:p>
          <a:p>
            <a:pPr marL="256032" indent="-256032">
              <a:buSzPct val="100000"/>
            </a:pPr>
            <a:r>
              <a:rPr lang="en-US" sz="2400" dirty="0">
                <a:latin typeface="+mn-lt"/>
              </a:rPr>
              <a:t>Normalized distance measure between Amherst and Barnard is</a:t>
            </a:r>
          </a:p>
        </p:txBody>
      </p:sp>
      <p:graphicFrame>
        <p:nvGraphicFramePr>
          <p:cNvPr id="6" name="Object 5" descr="The square root of start expression left parenthesis left parenthesis 0.8280 minus left parenthesis negative 0.6877 right parenthesis right parenthesis squared + left parenthesis negative 1.2042 minus 1.1141 right parenthesis squared + left parenthesis negative 0.2214 minus left parenthesis negative 0.0824 right parenthesis right parenthesis squared + left parenthesis 0.7967 minus left parenthesis negative 0.3840 right parenthesis right parenthesis squared + left parenthesis 1.3097 minus left parenthesis negative 0.4356 right parenthesis right parenthesis squared end expression."/>
          <p:cNvGraphicFramePr>
            <a:graphicFrameLocks noChangeAspect="1"/>
          </p:cNvGraphicFramePr>
          <p:nvPr>
            <p:extLst>
              <p:ext uri="{D42A27DB-BD31-4B8C-83A1-F6EECF244321}">
                <p14:modId xmlns:p14="http://schemas.microsoft.com/office/powerpoint/2010/main" val="3911074599"/>
              </p:ext>
            </p:extLst>
          </p:nvPr>
        </p:nvGraphicFramePr>
        <p:xfrm>
          <a:off x="1287462" y="3026224"/>
          <a:ext cx="6762750" cy="1127125"/>
        </p:xfrm>
        <a:graphic>
          <a:graphicData uri="http://schemas.openxmlformats.org/presentationml/2006/ole">
            <mc:AlternateContent xmlns:mc="http://schemas.openxmlformats.org/markup-compatibility/2006">
              <mc:Choice xmlns:v="urn:schemas-microsoft-com:vml" Requires="v">
                <p:oleObj spid="_x0000_s11327" name="Equation" r:id="rId3" imgW="9003960" imgH="1498320" progId="Equation.DSMT4">
                  <p:embed/>
                </p:oleObj>
              </mc:Choice>
              <mc:Fallback>
                <p:oleObj name="Equation" r:id="rId3" imgW="9003960" imgH="1498320" progId="Equation.DSMT4">
                  <p:embed/>
                  <p:pic>
                    <p:nvPicPr>
                      <p:cNvPr id="0" name=""/>
                      <p:cNvPicPr/>
                      <p:nvPr/>
                    </p:nvPicPr>
                    <p:blipFill>
                      <a:blip r:embed="rId4"/>
                      <a:stretch>
                        <a:fillRect/>
                      </a:stretch>
                    </p:blipFill>
                    <p:spPr>
                      <a:xfrm>
                        <a:off x="1287462" y="3026224"/>
                        <a:ext cx="6762750" cy="1127125"/>
                      </a:xfrm>
                      <a:prstGeom prst="rect">
                        <a:avLst/>
                      </a:prstGeom>
                    </p:spPr>
                  </p:pic>
                </p:oleObj>
              </mc:Fallback>
            </mc:AlternateContent>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19916865"/>
              </p:ext>
            </p:extLst>
          </p:nvPr>
        </p:nvGraphicFramePr>
        <p:xfrm>
          <a:off x="1252328" y="4373219"/>
          <a:ext cx="6748674" cy="1960205"/>
        </p:xfrm>
        <a:graphic>
          <a:graphicData uri="http://schemas.openxmlformats.org/drawingml/2006/table">
            <a:tbl>
              <a:tblPr firstRow="1" bandRow="1">
                <a:tableStyleId>{5940675A-B579-460E-94D1-54222C63F5DA}</a:tableStyleId>
              </a:tblPr>
              <a:tblGrid>
                <a:gridCol w="1124779">
                  <a:extLst>
                    <a:ext uri="{9D8B030D-6E8A-4147-A177-3AD203B41FA5}">
                      <a16:colId xmlns:a16="http://schemas.microsoft.com/office/drawing/2014/main" val="72908618"/>
                    </a:ext>
                  </a:extLst>
                </a:gridCol>
                <a:gridCol w="1124779">
                  <a:extLst>
                    <a:ext uri="{9D8B030D-6E8A-4147-A177-3AD203B41FA5}">
                      <a16:colId xmlns:a16="http://schemas.microsoft.com/office/drawing/2014/main" val="1455346452"/>
                    </a:ext>
                  </a:extLst>
                </a:gridCol>
                <a:gridCol w="1124779">
                  <a:extLst>
                    <a:ext uri="{9D8B030D-6E8A-4147-A177-3AD203B41FA5}">
                      <a16:colId xmlns:a16="http://schemas.microsoft.com/office/drawing/2014/main" val="2933558295"/>
                    </a:ext>
                  </a:extLst>
                </a:gridCol>
                <a:gridCol w="1124779">
                  <a:extLst>
                    <a:ext uri="{9D8B030D-6E8A-4147-A177-3AD203B41FA5}">
                      <a16:colId xmlns:a16="http://schemas.microsoft.com/office/drawing/2014/main" val="605526882"/>
                    </a:ext>
                  </a:extLst>
                </a:gridCol>
                <a:gridCol w="1124779">
                  <a:extLst>
                    <a:ext uri="{9D8B030D-6E8A-4147-A177-3AD203B41FA5}">
                      <a16:colId xmlns:a16="http://schemas.microsoft.com/office/drawing/2014/main" val="2854786404"/>
                    </a:ext>
                  </a:extLst>
                </a:gridCol>
                <a:gridCol w="1124779">
                  <a:extLst>
                    <a:ext uri="{9D8B030D-6E8A-4147-A177-3AD203B41FA5}">
                      <a16:colId xmlns:a16="http://schemas.microsoft.com/office/drawing/2014/main" val="792962102"/>
                    </a:ext>
                  </a:extLst>
                </a:gridCol>
              </a:tblGrid>
              <a:tr h="272786">
                <a:tc>
                  <a:txBody>
                    <a:bodyPr/>
                    <a:lstStyle/>
                    <a:p>
                      <a:r>
                        <a:rPr lang="en-US" sz="100" dirty="0">
                          <a:solidFill>
                            <a:schemeClr val="bg1"/>
                          </a:solidFill>
                          <a:latin typeface="+mn-lt"/>
                        </a:rPr>
                        <a:t>blank</a:t>
                      </a:r>
                    </a:p>
                  </a:txBody>
                  <a:tcPr/>
                </a:tc>
                <a:tc>
                  <a:txBody>
                    <a:bodyPr/>
                    <a:lstStyle/>
                    <a:p>
                      <a:r>
                        <a:rPr lang="en-US" b="1" dirty="0">
                          <a:latin typeface="+mn-lt"/>
                        </a:rPr>
                        <a:t>Amherst</a:t>
                      </a:r>
                    </a:p>
                  </a:txBody>
                  <a:tcPr/>
                </a:tc>
                <a:tc>
                  <a:txBody>
                    <a:bodyPr/>
                    <a:lstStyle/>
                    <a:p>
                      <a:r>
                        <a:rPr lang="en-US" b="1" dirty="0">
                          <a:latin typeface="+mn-lt"/>
                        </a:rPr>
                        <a:t>Barnard</a:t>
                      </a:r>
                    </a:p>
                  </a:txBody>
                  <a:tcPr/>
                </a:tc>
                <a:tc>
                  <a:txBody>
                    <a:bodyPr/>
                    <a:lstStyle/>
                    <a:p>
                      <a:r>
                        <a:rPr lang="en-US" b="1" dirty="0">
                          <a:latin typeface="+mn-lt"/>
                        </a:rPr>
                        <a:t>Bates</a:t>
                      </a:r>
                    </a:p>
                  </a:txBody>
                  <a:tcPr/>
                </a:tc>
                <a:tc>
                  <a:txBody>
                    <a:bodyPr/>
                    <a:lstStyle/>
                    <a:p>
                      <a:r>
                        <a:rPr lang="en-US" b="1" dirty="0">
                          <a:latin typeface="+mn-lt"/>
                        </a:rPr>
                        <a:t>Berkeley</a:t>
                      </a:r>
                    </a:p>
                  </a:txBody>
                  <a:tcPr/>
                </a:tc>
                <a:tc>
                  <a:txBody>
                    <a:bodyPr/>
                    <a:lstStyle/>
                    <a:p>
                      <a:r>
                        <a:rPr lang="en-US" b="1" dirty="0">
                          <a:latin typeface="+mn-lt"/>
                        </a:rPr>
                        <a:t>Bowdoin</a:t>
                      </a:r>
                    </a:p>
                  </a:txBody>
                  <a:tcPr/>
                </a:tc>
                <a:extLst>
                  <a:ext uri="{0D108BD9-81ED-4DB2-BD59-A6C34878D82A}">
                    <a16:rowId xmlns:a16="http://schemas.microsoft.com/office/drawing/2014/main" val="3134440302"/>
                  </a:ext>
                </a:extLst>
              </a:tr>
              <a:tr h="3310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mn-lt"/>
                        </a:rPr>
                        <a:t>Amherst</a:t>
                      </a:r>
                    </a:p>
                  </a:txBody>
                  <a:tcPr/>
                </a:tc>
                <a:tc>
                  <a:txBody>
                    <a:bodyPr/>
                    <a:lstStyle/>
                    <a:p>
                      <a:r>
                        <a:rPr lang="en-US" dirty="0">
                          <a:latin typeface="+mn-lt"/>
                        </a:rPr>
                        <a:t>0</a:t>
                      </a:r>
                    </a:p>
                  </a:txBody>
                  <a:tcPr/>
                </a:tc>
                <a:tc>
                  <a:txBody>
                    <a:bodyPr/>
                    <a:lstStyle/>
                    <a:p>
                      <a:r>
                        <a:rPr lang="en-US" dirty="0">
                          <a:latin typeface="+mn-lt"/>
                        </a:rPr>
                        <a:t>3.5284</a:t>
                      </a:r>
                    </a:p>
                  </a:txBody>
                  <a:tcPr/>
                </a:tc>
                <a:tc>
                  <a:txBody>
                    <a:bodyPr/>
                    <a:lstStyle/>
                    <a:p>
                      <a:r>
                        <a:rPr lang="en-US" dirty="0">
                          <a:latin typeface="+mn-lt"/>
                        </a:rPr>
                        <a:t>2.7007</a:t>
                      </a:r>
                    </a:p>
                  </a:txBody>
                  <a:tcPr/>
                </a:tc>
                <a:tc>
                  <a:txBody>
                    <a:bodyPr/>
                    <a:lstStyle/>
                    <a:p>
                      <a:r>
                        <a:rPr lang="en-US" dirty="0">
                          <a:latin typeface="+mn-lt"/>
                        </a:rPr>
                        <a:t>4.2454</a:t>
                      </a:r>
                    </a:p>
                  </a:txBody>
                  <a:tcPr/>
                </a:tc>
                <a:tc>
                  <a:txBody>
                    <a:bodyPr/>
                    <a:lstStyle/>
                    <a:p>
                      <a:r>
                        <a:rPr lang="en-US" dirty="0">
                          <a:latin typeface="+mn-lt"/>
                        </a:rPr>
                        <a:t>0.7158</a:t>
                      </a:r>
                    </a:p>
                  </a:txBody>
                  <a:tcPr/>
                </a:tc>
                <a:extLst>
                  <a:ext uri="{0D108BD9-81ED-4DB2-BD59-A6C34878D82A}">
                    <a16:rowId xmlns:a16="http://schemas.microsoft.com/office/drawing/2014/main" val="2893547245"/>
                  </a:ext>
                </a:extLst>
              </a:tr>
              <a:tr h="3310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mn-lt"/>
                        </a:rPr>
                        <a:t>Barnard</a:t>
                      </a:r>
                    </a:p>
                  </a:txBody>
                  <a:tcPr/>
                </a:tc>
                <a:tc>
                  <a:txBody>
                    <a:bodyPr/>
                    <a:lstStyle/>
                    <a:p>
                      <a:r>
                        <a:rPr lang="en-US" sz="100" dirty="0">
                          <a:solidFill>
                            <a:schemeClr val="bg1"/>
                          </a:solidFill>
                          <a:latin typeface="+mn-lt"/>
                        </a:rPr>
                        <a:t>blank</a:t>
                      </a:r>
                    </a:p>
                  </a:txBody>
                  <a:tcPr/>
                </a:tc>
                <a:tc>
                  <a:txBody>
                    <a:bodyPr/>
                    <a:lstStyle/>
                    <a:p>
                      <a:r>
                        <a:rPr lang="en-US" dirty="0">
                          <a:latin typeface="+mn-lt"/>
                        </a:rPr>
                        <a:t>0</a:t>
                      </a:r>
                    </a:p>
                  </a:txBody>
                  <a:tcPr/>
                </a:tc>
                <a:tc>
                  <a:txBody>
                    <a:bodyPr/>
                    <a:lstStyle/>
                    <a:p>
                      <a:r>
                        <a:rPr lang="en-US" dirty="0">
                          <a:latin typeface="+mn-lt"/>
                        </a:rPr>
                        <a:t>1.8790</a:t>
                      </a:r>
                    </a:p>
                  </a:txBody>
                  <a:tcPr/>
                </a:tc>
                <a:tc>
                  <a:txBody>
                    <a:bodyPr/>
                    <a:lstStyle/>
                    <a:p>
                      <a:r>
                        <a:rPr lang="en-US" dirty="0">
                          <a:latin typeface="+mn-lt"/>
                        </a:rPr>
                        <a:t>2.8901</a:t>
                      </a:r>
                    </a:p>
                  </a:txBody>
                  <a:tcPr/>
                </a:tc>
                <a:tc>
                  <a:txBody>
                    <a:bodyPr/>
                    <a:lstStyle/>
                    <a:p>
                      <a:r>
                        <a:rPr lang="en-US" dirty="0">
                          <a:latin typeface="+mn-lt"/>
                        </a:rPr>
                        <a:t>2.9744</a:t>
                      </a:r>
                    </a:p>
                  </a:txBody>
                  <a:tcPr/>
                </a:tc>
                <a:extLst>
                  <a:ext uri="{0D108BD9-81ED-4DB2-BD59-A6C34878D82A}">
                    <a16:rowId xmlns:a16="http://schemas.microsoft.com/office/drawing/2014/main" val="3676095476"/>
                  </a:ext>
                </a:extLst>
              </a:tr>
              <a:tr h="3310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mn-lt"/>
                        </a:rPr>
                        <a:t>Bates</a:t>
                      </a:r>
                    </a:p>
                  </a:txBody>
                  <a:tcPr/>
                </a:tc>
                <a:tc>
                  <a:txBody>
                    <a:bodyPr/>
                    <a:lstStyle/>
                    <a:p>
                      <a:r>
                        <a:rPr lang="en-US" sz="100" dirty="0">
                          <a:solidFill>
                            <a:schemeClr val="bg1"/>
                          </a:solidFill>
                          <a:latin typeface="+mn-lt"/>
                        </a:rPr>
                        <a:t>blank</a:t>
                      </a:r>
                    </a:p>
                  </a:txBody>
                  <a:tcPr/>
                </a:tc>
                <a:tc>
                  <a:txBody>
                    <a:bodyPr/>
                    <a:lstStyle/>
                    <a:p>
                      <a:r>
                        <a:rPr lang="en-US" sz="100" dirty="0">
                          <a:solidFill>
                            <a:schemeClr val="bg1"/>
                          </a:solidFill>
                          <a:latin typeface="+mn-lt"/>
                        </a:rPr>
                        <a:t>blank</a:t>
                      </a:r>
                    </a:p>
                  </a:txBody>
                  <a:tcPr/>
                </a:tc>
                <a:tc>
                  <a:txBody>
                    <a:bodyPr/>
                    <a:lstStyle/>
                    <a:p>
                      <a:r>
                        <a:rPr lang="en-US" dirty="0">
                          <a:latin typeface="+mn-lt"/>
                        </a:rPr>
                        <a:t>0</a:t>
                      </a:r>
                    </a:p>
                  </a:txBody>
                  <a:tcPr/>
                </a:tc>
                <a:tc>
                  <a:txBody>
                    <a:bodyPr/>
                    <a:lstStyle/>
                    <a:p>
                      <a:r>
                        <a:rPr lang="en-US" dirty="0">
                          <a:latin typeface="+mn-lt"/>
                        </a:rPr>
                        <a:t>3.9837</a:t>
                      </a:r>
                    </a:p>
                  </a:txBody>
                  <a:tcPr/>
                </a:tc>
                <a:tc>
                  <a:txBody>
                    <a:bodyPr/>
                    <a:lstStyle/>
                    <a:p>
                      <a:r>
                        <a:rPr lang="en-US" dirty="0">
                          <a:latin typeface="+mn-lt"/>
                        </a:rPr>
                        <a:t>2.0615</a:t>
                      </a:r>
                    </a:p>
                  </a:txBody>
                  <a:tcPr/>
                </a:tc>
                <a:extLst>
                  <a:ext uri="{0D108BD9-81ED-4DB2-BD59-A6C34878D82A}">
                    <a16:rowId xmlns:a16="http://schemas.microsoft.com/office/drawing/2014/main" val="3837416942"/>
                  </a:ext>
                </a:extLst>
              </a:tr>
              <a:tr h="3310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mn-lt"/>
                        </a:rPr>
                        <a:t>Berkeley</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 b="0" i="0" u="none" strike="noStrike" kern="0" cap="none" spc="0" normalizeH="0" baseline="0" noProof="0" dirty="0">
                          <a:ln>
                            <a:noFill/>
                          </a:ln>
                          <a:solidFill>
                            <a:srgbClr val="FFFFFF"/>
                          </a:solidFill>
                          <a:effectLst/>
                          <a:uLnTx/>
                          <a:uFillTx/>
                          <a:latin typeface="+mn-lt"/>
                          <a:ea typeface="+mn-ea"/>
                          <a:cs typeface="+mn-cs"/>
                          <a:sym typeface="Arial"/>
                        </a:rPr>
                        <a:t>blank</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 b="0" i="0" u="none" strike="noStrike" kern="0" cap="none" spc="0" normalizeH="0" baseline="0" noProof="0" dirty="0">
                          <a:ln>
                            <a:noFill/>
                          </a:ln>
                          <a:solidFill>
                            <a:srgbClr val="FFFFFF"/>
                          </a:solidFill>
                          <a:effectLst/>
                          <a:uLnTx/>
                          <a:uFillTx/>
                          <a:latin typeface="+mn-lt"/>
                          <a:ea typeface="+mn-ea"/>
                          <a:cs typeface="+mn-cs"/>
                          <a:sym typeface="Arial"/>
                        </a:rPr>
                        <a:t>blank</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 b="0" i="0" u="none" strike="noStrike" kern="0" cap="none" spc="0" normalizeH="0" baseline="0" noProof="0" dirty="0">
                          <a:ln>
                            <a:noFill/>
                          </a:ln>
                          <a:solidFill>
                            <a:srgbClr val="FFFFFF"/>
                          </a:solidFill>
                          <a:effectLst/>
                          <a:uLnTx/>
                          <a:uFillTx/>
                          <a:latin typeface="+mn-lt"/>
                          <a:ea typeface="+mn-ea"/>
                          <a:cs typeface="+mn-cs"/>
                          <a:sym typeface="Arial"/>
                        </a:rPr>
                        <a:t>blank</a:t>
                      </a:r>
                    </a:p>
                  </a:txBody>
                  <a:tcPr/>
                </a:tc>
                <a:tc>
                  <a:txBody>
                    <a:bodyPr/>
                    <a:lstStyle/>
                    <a:p>
                      <a:r>
                        <a:rPr lang="en-US" dirty="0">
                          <a:latin typeface="+mn-lt"/>
                        </a:rPr>
                        <a:t>0</a:t>
                      </a:r>
                    </a:p>
                  </a:txBody>
                  <a:tcPr/>
                </a:tc>
                <a:tc>
                  <a:txBody>
                    <a:bodyPr/>
                    <a:lstStyle/>
                    <a:p>
                      <a:r>
                        <a:rPr lang="en-US" dirty="0">
                          <a:latin typeface="+mn-lt"/>
                        </a:rPr>
                        <a:t>3.8954</a:t>
                      </a:r>
                    </a:p>
                  </a:txBody>
                  <a:tcPr/>
                </a:tc>
                <a:extLst>
                  <a:ext uri="{0D108BD9-81ED-4DB2-BD59-A6C34878D82A}">
                    <a16:rowId xmlns:a16="http://schemas.microsoft.com/office/drawing/2014/main" val="3211726763"/>
                  </a:ext>
                </a:extLst>
              </a:tr>
              <a:tr h="3310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mn-lt"/>
                        </a:rPr>
                        <a:t>Bowdoin</a:t>
                      </a:r>
                    </a:p>
                  </a:txBody>
                  <a:tcPr/>
                </a:tc>
                <a:tc>
                  <a:txBody>
                    <a:bodyPr/>
                    <a:lstStyle/>
                    <a:p>
                      <a:r>
                        <a:rPr lang="en-US" sz="100" dirty="0">
                          <a:solidFill>
                            <a:schemeClr val="bg1"/>
                          </a:solidFill>
                          <a:latin typeface="+mn-lt"/>
                        </a:rPr>
                        <a:t>blank</a:t>
                      </a:r>
                    </a:p>
                  </a:txBody>
                  <a:tcPr/>
                </a:tc>
                <a:tc>
                  <a:txBody>
                    <a:bodyPr/>
                    <a:lstStyle/>
                    <a:p>
                      <a:r>
                        <a:rPr lang="en-US" sz="100" dirty="0">
                          <a:solidFill>
                            <a:schemeClr val="bg1"/>
                          </a:solidFill>
                          <a:latin typeface="+mn-lt"/>
                        </a:rPr>
                        <a:t>blank</a:t>
                      </a:r>
                    </a:p>
                  </a:txBody>
                  <a:tcPr/>
                </a:tc>
                <a:tc>
                  <a:txBody>
                    <a:bodyPr/>
                    <a:lstStyle/>
                    <a:p>
                      <a:r>
                        <a:rPr lang="en-US" sz="100" dirty="0">
                          <a:solidFill>
                            <a:schemeClr val="bg1"/>
                          </a:solidFill>
                          <a:latin typeface="+mn-lt"/>
                        </a:rPr>
                        <a:t>blank</a:t>
                      </a:r>
                    </a:p>
                  </a:txBody>
                  <a:tcPr/>
                </a:tc>
                <a:tc>
                  <a:txBody>
                    <a:bodyPr/>
                    <a:lstStyle/>
                    <a:p>
                      <a:r>
                        <a:rPr lang="en-US" sz="100" dirty="0">
                          <a:solidFill>
                            <a:schemeClr val="bg1"/>
                          </a:solidFill>
                          <a:latin typeface="+mn-lt"/>
                        </a:rPr>
                        <a:t>blank</a:t>
                      </a:r>
                    </a:p>
                  </a:txBody>
                  <a:tcPr/>
                </a:tc>
                <a:tc>
                  <a:txBody>
                    <a:bodyPr/>
                    <a:lstStyle/>
                    <a:p>
                      <a:r>
                        <a:rPr lang="en-US" dirty="0">
                          <a:latin typeface="+mn-lt"/>
                        </a:rPr>
                        <a:t>0</a:t>
                      </a:r>
                    </a:p>
                  </a:txBody>
                  <a:tcPr/>
                </a:tc>
                <a:extLst>
                  <a:ext uri="{0D108BD9-81ED-4DB2-BD59-A6C34878D82A}">
                    <a16:rowId xmlns:a16="http://schemas.microsoft.com/office/drawing/2014/main" val="3774106854"/>
                  </a:ext>
                </a:extLst>
              </a:tr>
            </a:tbl>
          </a:graphicData>
        </a:graphic>
      </p:graphicFrame>
    </p:spTree>
    <p:extLst>
      <p:ext uri="{BB962C8B-B14F-4D97-AF65-F5344CB8AC3E}">
        <p14:creationId xmlns:p14="http://schemas.microsoft.com/office/powerpoint/2010/main" val="51972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Single Linkage Clustering</a:t>
            </a:r>
          </a:p>
        </p:txBody>
      </p:sp>
      <p:sp>
        <p:nvSpPr>
          <p:cNvPr id="5" name="Text Placeholder 4"/>
          <p:cNvSpPr>
            <a:spLocks noGrp="1"/>
          </p:cNvSpPr>
          <p:nvPr>
            <p:ph type="body" idx="1"/>
          </p:nvPr>
        </p:nvSpPr>
        <p:spPr>
          <a:xfrm>
            <a:off x="457200" y="1600201"/>
            <a:ext cx="8229600" cy="1524000"/>
          </a:xfrm>
        </p:spPr>
        <p:txBody>
          <a:bodyPr/>
          <a:lstStyle/>
          <a:p>
            <a:pPr marL="256032" lvl="0" indent="-256032">
              <a:buSzPct val="100000"/>
            </a:pPr>
            <a:r>
              <a:rPr lang="en-US" sz="2400" dirty="0">
                <a:solidFill>
                  <a:srgbClr val="000000"/>
                </a:solidFill>
                <a:latin typeface="+mn-lt"/>
              </a:rPr>
              <a:t>An agglomerative method that keeps forming clusters from the individual objects until only one cluster is left. </a:t>
            </a:r>
          </a:p>
          <a:p>
            <a:pPr marL="256032" lvl="0" indent="-256032">
              <a:buSzPct val="100000"/>
            </a:pPr>
            <a:r>
              <a:rPr lang="en-US" sz="2400" dirty="0">
                <a:solidFill>
                  <a:srgbClr val="000000"/>
                </a:solidFill>
                <a:latin typeface="+mn-lt"/>
              </a:rPr>
              <a:t>In the single linkage method, the distance between two</a:t>
            </a:r>
            <a:endParaRPr lang="en-US" dirty="0">
              <a:latin typeface="+mn-lt"/>
            </a:endParaRPr>
          </a:p>
        </p:txBody>
      </p:sp>
      <p:sp>
        <p:nvSpPr>
          <p:cNvPr id="6" name="Text Placeholder 5"/>
          <p:cNvSpPr>
            <a:spLocks noGrp="1"/>
          </p:cNvSpPr>
          <p:nvPr>
            <p:ph type="body" idx="2"/>
          </p:nvPr>
        </p:nvSpPr>
        <p:spPr>
          <a:xfrm>
            <a:off x="742674" y="3213721"/>
            <a:ext cx="2328517" cy="396058"/>
          </a:xfrm>
        </p:spPr>
        <p:txBody>
          <a:bodyPr anchor="b"/>
          <a:lstStyle/>
          <a:p>
            <a:pPr marL="50800" indent="0">
              <a:buNone/>
            </a:pPr>
            <a:r>
              <a:rPr lang="en-US" sz="2400" dirty="0">
                <a:solidFill>
                  <a:srgbClr val="000000"/>
                </a:solidFill>
                <a:latin typeface="+mn-lt"/>
              </a:rPr>
              <a:t>clusters </a:t>
            </a:r>
            <a:r>
              <a:rPr lang="en-US" sz="2400" i="1" dirty="0">
                <a:solidFill>
                  <a:srgbClr val="000000"/>
                </a:solidFill>
                <a:latin typeface="+mn-lt"/>
              </a:rPr>
              <a:t>r</a:t>
            </a:r>
            <a:r>
              <a:rPr lang="en-US" sz="2400" dirty="0">
                <a:solidFill>
                  <a:srgbClr val="000000"/>
                </a:solidFill>
                <a:latin typeface="+mn-lt"/>
              </a:rPr>
              <a:t> and </a:t>
            </a:r>
            <a:r>
              <a:rPr lang="en-US" sz="2400" i="1" dirty="0">
                <a:solidFill>
                  <a:srgbClr val="000000"/>
                </a:solidFill>
                <a:latin typeface="+mn-lt"/>
              </a:rPr>
              <a:t>s</a:t>
            </a:r>
            <a:r>
              <a:rPr lang="en-US" sz="2400" dirty="0">
                <a:solidFill>
                  <a:srgbClr val="000000"/>
                </a:solidFill>
                <a:latin typeface="+mn-lt"/>
              </a:rPr>
              <a:t>,</a:t>
            </a:r>
            <a:endParaRPr lang="en-US" dirty="0">
              <a:latin typeface="+mn-lt"/>
            </a:endParaRPr>
          </a:p>
        </p:txBody>
      </p:sp>
      <p:graphicFrame>
        <p:nvGraphicFramePr>
          <p:cNvPr id="10" name="Object 9" descr="D of r and s"/>
          <p:cNvGraphicFramePr>
            <a:graphicFrameLocks noChangeAspect="1"/>
          </p:cNvGraphicFramePr>
          <p:nvPr>
            <p:extLst>
              <p:ext uri="{D42A27DB-BD31-4B8C-83A1-F6EECF244321}">
                <p14:modId xmlns:p14="http://schemas.microsoft.com/office/powerpoint/2010/main" val="565876453"/>
              </p:ext>
            </p:extLst>
          </p:nvPr>
        </p:nvGraphicFramePr>
        <p:xfrm>
          <a:off x="3166993" y="3283227"/>
          <a:ext cx="939800" cy="342900"/>
        </p:xfrm>
        <a:graphic>
          <a:graphicData uri="http://schemas.openxmlformats.org/presentationml/2006/ole">
            <mc:AlternateContent xmlns:mc="http://schemas.openxmlformats.org/markup-compatibility/2006">
              <mc:Choice xmlns:v="urn:schemas-microsoft-com:vml" Requires="v">
                <p:oleObj spid="_x0000_s15386" name="Equation" r:id="rId3" imgW="939600" imgH="342720" progId="Equation.DSMT4">
                  <p:embed/>
                </p:oleObj>
              </mc:Choice>
              <mc:Fallback>
                <p:oleObj name="Equation" r:id="rId3" imgW="939600" imgH="342720" progId="Equation.DSMT4">
                  <p:embed/>
                  <p:pic>
                    <p:nvPicPr>
                      <p:cNvPr id="0" name=""/>
                      <p:cNvPicPr/>
                      <p:nvPr/>
                    </p:nvPicPr>
                    <p:blipFill>
                      <a:blip r:embed="rId4"/>
                      <a:stretch>
                        <a:fillRect/>
                      </a:stretch>
                    </p:blipFill>
                    <p:spPr>
                      <a:xfrm>
                        <a:off x="3166993" y="3283227"/>
                        <a:ext cx="939800" cy="342900"/>
                      </a:xfrm>
                      <a:prstGeom prst="rect">
                        <a:avLst/>
                      </a:prstGeom>
                    </p:spPr>
                  </p:pic>
                </p:oleObj>
              </mc:Fallback>
            </mc:AlternateContent>
          </a:graphicData>
        </a:graphic>
      </p:graphicFrame>
      <p:sp>
        <p:nvSpPr>
          <p:cNvPr id="7" name="Text Placeholder 6"/>
          <p:cNvSpPr>
            <a:spLocks noGrp="1"/>
          </p:cNvSpPr>
          <p:nvPr>
            <p:ph type="body" idx="3"/>
          </p:nvPr>
        </p:nvSpPr>
        <p:spPr>
          <a:xfrm>
            <a:off x="4281005" y="3289567"/>
            <a:ext cx="3670300" cy="336560"/>
          </a:xfrm>
        </p:spPr>
        <p:txBody>
          <a:bodyPr anchor="b"/>
          <a:lstStyle/>
          <a:p>
            <a:pPr marL="50800" lvl="0" indent="0">
              <a:buNone/>
            </a:pPr>
            <a:r>
              <a:rPr lang="en-US" sz="2400" dirty="0">
                <a:solidFill>
                  <a:srgbClr val="000000"/>
                </a:solidFill>
                <a:latin typeface="+mn-lt"/>
              </a:rPr>
              <a:t>is defined as the minimum</a:t>
            </a:r>
            <a:endParaRPr lang="en-US" dirty="0">
              <a:solidFill>
                <a:srgbClr val="000000"/>
              </a:solidFill>
              <a:latin typeface="+mn-lt"/>
            </a:endParaRPr>
          </a:p>
        </p:txBody>
      </p:sp>
      <p:sp>
        <p:nvSpPr>
          <p:cNvPr id="8" name="Text Placeholder 7"/>
          <p:cNvSpPr>
            <a:spLocks noGrp="1"/>
          </p:cNvSpPr>
          <p:nvPr>
            <p:ph type="body" idx="4"/>
          </p:nvPr>
        </p:nvSpPr>
        <p:spPr>
          <a:xfrm>
            <a:off x="742674" y="3699299"/>
            <a:ext cx="7944126" cy="756633"/>
          </a:xfrm>
        </p:spPr>
        <p:txBody>
          <a:bodyPr anchor="b"/>
          <a:lstStyle/>
          <a:p>
            <a:pPr marL="50800" lvl="0" indent="0">
              <a:buNone/>
            </a:pPr>
            <a:r>
              <a:rPr lang="en-US" sz="2400" dirty="0">
                <a:solidFill>
                  <a:srgbClr val="000000"/>
                </a:solidFill>
                <a:latin typeface="+mn-lt"/>
              </a:rPr>
              <a:t>distance between any object in cluster </a:t>
            </a:r>
            <a:r>
              <a:rPr lang="en-US" sz="2400" i="1" dirty="0">
                <a:solidFill>
                  <a:srgbClr val="000000"/>
                </a:solidFill>
                <a:latin typeface="+mn-lt"/>
              </a:rPr>
              <a:t>r</a:t>
            </a:r>
            <a:r>
              <a:rPr lang="en-US" sz="2400" dirty="0">
                <a:solidFill>
                  <a:srgbClr val="000000"/>
                </a:solidFill>
                <a:latin typeface="+mn-lt"/>
              </a:rPr>
              <a:t> and any object in cluster</a:t>
            </a:r>
            <a:r>
              <a:rPr lang="en-US" sz="2400" i="1" dirty="0">
                <a:solidFill>
                  <a:srgbClr val="000000"/>
                </a:solidFill>
                <a:latin typeface="+mn-lt"/>
              </a:rPr>
              <a:t> s</a:t>
            </a:r>
            <a:r>
              <a:rPr lang="en-US" sz="2400" dirty="0">
                <a:solidFill>
                  <a:srgbClr val="000000"/>
                </a:solidFill>
                <a:latin typeface="+mn-lt"/>
              </a:rPr>
              <a:t>.</a:t>
            </a:r>
            <a:endParaRPr lang="en-US" dirty="0">
              <a:latin typeface="+mn-lt"/>
            </a:endParaRPr>
          </a:p>
        </p:txBody>
      </p:sp>
    </p:spTree>
    <p:extLst>
      <p:ext uri="{BB962C8B-B14F-4D97-AF65-F5344CB8AC3E}">
        <p14:creationId xmlns:p14="http://schemas.microsoft.com/office/powerpoint/2010/main" val="283351711"/>
      </p:ext>
    </p:extLst>
  </p:cSld>
  <p:clrMapOvr>
    <a:masterClrMapping/>
  </p:clrMapOvr>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Pearson 508">
      <a:dk1>
        <a:srgbClr val="000000"/>
      </a:dk1>
      <a:lt1>
        <a:srgbClr val="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593</TotalTime>
  <Words>2389</Words>
  <Application>Microsoft Macintosh PowerPoint</Application>
  <PresentationFormat>On-screen Show (4:3)</PresentationFormat>
  <Paragraphs>418</Paragraphs>
  <Slides>40</Slides>
  <Notes>24</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45" baseType="lpstr">
      <vt:lpstr>Arial</vt:lpstr>
      <vt:lpstr>Noto Sans Symbols</vt:lpstr>
      <vt:lpstr>Verdana</vt:lpstr>
      <vt:lpstr>508 Lecture</vt:lpstr>
      <vt:lpstr>Equation</vt:lpstr>
      <vt:lpstr>Business Analytics: Methods, Models, and Decisions</vt:lpstr>
      <vt:lpstr>Data Mining</vt:lpstr>
      <vt:lpstr>The Scope of Data Mining</vt:lpstr>
      <vt:lpstr>Cluster Analysis</vt:lpstr>
      <vt:lpstr>Clustering Methods</vt:lpstr>
      <vt:lpstr>Distance Measures</vt:lpstr>
      <vt:lpstr>Example 10.1: Applying the Euclidean Distance Measure</vt:lpstr>
      <vt:lpstr>Normalizing Distance Measures</vt:lpstr>
      <vt:lpstr>Single Linkage Clustering</vt:lpstr>
      <vt:lpstr>Example 10.2: Single Linkage Clustering (1 of 4)</vt:lpstr>
      <vt:lpstr>Example 10.2: Single Linkage Clustering (2 of 4)</vt:lpstr>
      <vt:lpstr>Example 10.2: Single Linkage Clustering (3 of 4)</vt:lpstr>
      <vt:lpstr>Example 10.2: Single Linkage Clustering (4 of 4)</vt:lpstr>
      <vt:lpstr>Dendogram</vt:lpstr>
      <vt:lpstr>Classification</vt:lpstr>
      <vt:lpstr>Credit Approval Decisions Data</vt:lpstr>
      <vt:lpstr>Example 10.3: Classifying Credit-Approval Decisions Intuitively (1 of 2) </vt:lpstr>
      <vt:lpstr>Example 10.3: Classifying Credit-Approval Decisions Intuitively (2 of 2) </vt:lpstr>
      <vt:lpstr>Measuring Classification Performance</vt:lpstr>
      <vt:lpstr>Example 10.4: Classification Matrix for Credit-Approval Classification Rules</vt:lpstr>
      <vt:lpstr>Example 10.5: Classifying Records for Credit Decisions Using Credit Scores and Years of Credit History (1 of 2)</vt:lpstr>
      <vt:lpstr>Example 10.5: Classifying Records for Credit Decisions Using Credit Scores and Years of Credit History (2 of 2)</vt:lpstr>
      <vt:lpstr>Classification Techniques</vt:lpstr>
      <vt:lpstr>k-Nearest Neighbors (k-N N)</vt:lpstr>
      <vt:lpstr>k-Nearest Neighbor Rules</vt:lpstr>
      <vt:lpstr>Example 10.6: Using k-NN for Classifying Credit-Approval Decisions (1 of 2)</vt:lpstr>
      <vt:lpstr>Example 10.6: Using k-NN for Classifying Credit-Approval Decisions (2 of 2)</vt:lpstr>
      <vt:lpstr>Discriminant Analysis</vt:lpstr>
      <vt:lpstr>Example 10.7: Classifying Credit Decisions Using Discriminant Analysis (1 of 3)</vt:lpstr>
      <vt:lpstr>Example 10.7: Classifying Credit Decisions Using Discriminant Analysis (2 of 3)</vt:lpstr>
      <vt:lpstr>Example 10.7: Classifying Credit Decisions Using Discriminant Analysis (3 of 3)</vt:lpstr>
      <vt:lpstr>Association Rule Mining</vt:lpstr>
      <vt:lpstr>Example 10.8: Custom Computer Configuration</vt:lpstr>
      <vt:lpstr>Measuring Strength of Association</vt:lpstr>
      <vt:lpstr>Example 10.9: Measuring Strength of Association</vt:lpstr>
      <vt:lpstr>Example 10.10:  Using Correlations to Explore Associations (1 of 2)</vt:lpstr>
      <vt:lpstr>Example 10.10:  Using Correlations to Explore Associations (2 of 2)</vt:lpstr>
      <vt:lpstr>Cause-and-Effect Modeling</vt:lpstr>
      <vt:lpstr>Example 10.11: Using Correlation for Cause-and-Effect Modeling (1 of 2)</vt:lpstr>
      <vt:lpstr>Example 10.11: Using Correlation for Cause-and-Effect Modeling (2 of 2)</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Analytics: Methods, Models, and Decisions, 3e</dc:title>
  <dc:subject>Math</dc:subject>
  <dc:creator>Evans</dc:creator>
  <cp:keywords>Math</cp:keywords>
  <cp:lastModifiedBy>Alkis Vazacopoulos</cp:lastModifiedBy>
  <cp:revision>189</cp:revision>
  <dcterms:modified xsi:type="dcterms:W3CDTF">2021-05-23T22:17:13Z</dcterms:modified>
</cp:coreProperties>
</file>